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8.xml" ContentType="application/vnd.openxmlformats-officedocument.theme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0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  <p:sldMasterId id="2147483660" r:id="rId5"/>
    <p:sldMasterId id="2147483699" r:id="rId6"/>
    <p:sldMasterId id="2147483681" r:id="rId7"/>
    <p:sldMasterId id="2147483711" r:id="rId8"/>
    <p:sldMasterId id="2147483725" r:id="rId9"/>
    <p:sldMasterId id="2147483758" r:id="rId10"/>
    <p:sldMasterId id="2147483764" r:id="rId11"/>
    <p:sldMasterId id="2147483786" r:id="rId12"/>
    <p:sldMasterId id="2147483788" r:id="rId13"/>
    <p:sldMasterId id="2147483812" r:id="rId14"/>
    <p:sldMasterId id="2147483825" r:id="rId15"/>
    <p:sldMasterId id="2147483841" r:id="rId16"/>
    <p:sldMasterId id="2147483860" r:id="rId17"/>
    <p:sldMasterId id="2147483876" r:id="rId18"/>
    <p:sldMasterId id="2147483886" r:id="rId19"/>
    <p:sldMasterId id="2147483907" r:id="rId20"/>
  </p:sldMasterIdLst>
  <p:notesMasterIdLst>
    <p:notesMasterId r:id="rId48"/>
  </p:notesMasterIdLst>
  <p:handoutMasterIdLst>
    <p:handoutMasterId r:id="rId49"/>
  </p:handoutMasterIdLst>
  <p:sldIdLst>
    <p:sldId id="809" r:id="rId21"/>
    <p:sldId id="906" r:id="rId22"/>
    <p:sldId id="999" r:id="rId23"/>
    <p:sldId id="908" r:id="rId24"/>
    <p:sldId id="812" r:id="rId25"/>
    <p:sldId id="1007" r:id="rId26"/>
    <p:sldId id="1011" r:id="rId27"/>
    <p:sldId id="982" r:id="rId28"/>
    <p:sldId id="983" r:id="rId29"/>
    <p:sldId id="929" r:id="rId30"/>
    <p:sldId id="830" r:id="rId31"/>
    <p:sldId id="558" r:id="rId32"/>
    <p:sldId id="930" r:id="rId33"/>
    <p:sldId id="832" r:id="rId34"/>
    <p:sldId id="896" r:id="rId35"/>
    <p:sldId id="985" r:id="rId36"/>
    <p:sldId id="833" r:id="rId37"/>
    <p:sldId id="987" r:id="rId38"/>
    <p:sldId id="1018" r:id="rId39"/>
    <p:sldId id="268" r:id="rId40"/>
    <p:sldId id="256" r:id="rId41"/>
    <p:sldId id="1049" r:id="rId42"/>
    <p:sldId id="1054" r:id="rId43"/>
    <p:sldId id="1046" r:id="rId44"/>
    <p:sldId id="1053" r:id="rId45"/>
    <p:sldId id="1050" r:id="rId46"/>
    <p:sldId id="81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6B0D3100-8230-4E61-97D7-D0FCBD471AC8}">
          <p14:sldIdLst>
            <p14:sldId id="809"/>
            <p14:sldId id="906"/>
            <p14:sldId id="999"/>
            <p14:sldId id="908"/>
            <p14:sldId id="812"/>
            <p14:sldId id="1007"/>
            <p14:sldId id="1011"/>
            <p14:sldId id="982"/>
            <p14:sldId id="983"/>
            <p14:sldId id="929"/>
            <p14:sldId id="830"/>
            <p14:sldId id="558"/>
            <p14:sldId id="930"/>
            <p14:sldId id="832"/>
            <p14:sldId id="896"/>
            <p14:sldId id="985"/>
            <p14:sldId id="833"/>
            <p14:sldId id="987"/>
            <p14:sldId id="1018"/>
            <p14:sldId id="268"/>
            <p14:sldId id="256"/>
            <p14:sldId id="1049"/>
            <p14:sldId id="1054"/>
            <p14:sldId id="1046"/>
            <p14:sldId id="1053"/>
            <p14:sldId id="1050"/>
            <p14:sldId id="81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élie Lampaert" initials="AL" lastIdx="49" clrIdx="0"/>
  <p:cmAuthor id="2" name="Annelies Matthé" initials="AM" lastIdx="7" clrIdx="1">
    <p:extLst>
      <p:ext uri="{19B8F6BF-5375-455C-9EA6-DF929625EA0E}">
        <p15:presenceInfo xmlns:p15="http://schemas.microsoft.com/office/powerpoint/2012/main" userId="S::annelies.matthe@logoantwerpen.be::e871f77d-c5ce-465a-b5f3-7cbc7b2d057b" providerId="AD"/>
      </p:ext>
    </p:extLst>
  </p:cmAuthor>
  <p:cmAuthor id="3" name="Nina van de Kraats" initials="NvdK" lastIdx="5" clrIdx="2">
    <p:extLst>
      <p:ext uri="{19B8F6BF-5375-455C-9EA6-DF929625EA0E}">
        <p15:presenceInfo xmlns:p15="http://schemas.microsoft.com/office/powerpoint/2012/main" userId="S::Nina.vandekraats@logoantwerpen.be::91c88804-9b8e-45b2-afb7-772cf10a7fde" providerId="AD"/>
      </p:ext>
    </p:extLst>
  </p:cmAuthor>
  <p:cmAuthor id="4" name="Gastgebruiker" initials="Ga" lastIdx="3" clrIdx="3">
    <p:extLst>
      <p:ext uri="{19B8F6BF-5375-455C-9EA6-DF929625EA0E}">
        <p15:presenceInfo xmlns:p15="http://schemas.microsoft.com/office/powerpoint/2012/main" userId="S::urn:spo:anon#51fb93296e3764e74a88632fcc123476b49dfc5cbf5ce4d71d5e383b2af8a46b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A5ED9A-7EFE-41CF-A9D0-A03FBCAF4F47}" v="49" dt="2023-05-09T14:40:13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270" autoAdjust="0"/>
  </p:normalViewPr>
  <p:slideViewPr>
    <p:cSldViewPr snapToGrid="0">
      <p:cViewPr varScale="1">
        <p:scale>
          <a:sx n="58" d="100"/>
          <a:sy n="58" d="100"/>
        </p:scale>
        <p:origin x="1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061085-0061-6648-978E-BD8561C7C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8ACB2-EA3E-A645-8AF3-ECCE53FC59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A73CA-ABE0-3244-896F-8854AA432E5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613B2-099D-1B42-AB0D-7062E01EF9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947F8-DA60-A64C-BDFF-6694E83D79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CD5AE-562C-0742-9D29-5B3A84659E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2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55031-86A2-694C-BADD-4A846F84D2AF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5F431-0BAF-3B40-969B-5952632FF7D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8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5F431-0BAF-3B40-969B-5952632FF7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72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>
            <a:extLst>
              <a:ext uri="{FF2B5EF4-FFF2-40B4-BE49-F238E27FC236}">
                <a16:creationId xmlns:a16="http://schemas.microsoft.com/office/drawing/2014/main" id="{56920C2C-CCD5-41CE-9E11-EAEAD019AF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8BBDAD-BD1A-4158-8F2A-E29D5AB12A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nl-BE" sz="1100" b="0" dirty="0">
                <a:cs typeface="Calibri"/>
              </a:rPr>
              <a:t>FLOW van het project</a:t>
            </a: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nl-BE" sz="1100" b="1" dirty="0">
                <a:cs typeface="Calibri"/>
              </a:rPr>
              <a:t>Screening via een 2 </a:t>
            </a:r>
            <a:r>
              <a:rPr lang="nl-BE" sz="1100" b="1" dirty="0" err="1">
                <a:cs typeface="Calibri"/>
              </a:rPr>
              <a:t>stapsmethode</a:t>
            </a:r>
            <a:endParaRPr lang="en-BE" sz="1100" dirty="0">
              <a:cs typeface="Calibri"/>
            </a:endParaRPr>
          </a:p>
          <a:p>
            <a:pPr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nl-BE" sz="1000" spc="25" dirty="0">
                <a:cs typeface="Calibri"/>
              </a:rPr>
              <a:t>1/ risicotest invullen</a:t>
            </a:r>
            <a:endParaRPr lang="nl-BE" sz="1000" spc="25" dirty="0">
              <a:latin typeface="Calibri" pitchFamily="34"/>
              <a:cs typeface="Calibri" pitchFamily="34"/>
            </a:endParaRPr>
          </a:p>
        </p:txBody>
      </p:sp>
      <p:sp>
        <p:nvSpPr>
          <p:cNvPr id="117764" name="Slide Number Placeholder 3">
            <a:extLst>
              <a:ext uri="{FF2B5EF4-FFF2-40B4-BE49-F238E27FC236}">
                <a16:creationId xmlns:a16="http://schemas.microsoft.com/office/drawing/2014/main" id="{05D2D378-57CA-463C-BC9D-EFFCF5B59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9E881-A556-45BC-8794-AFF03F333809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1782E13D-BD2A-4997-85D5-7CE8248A58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93498837-20BE-4B01-87AD-24F47561F86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r>
              <a:rPr lang="en-GB" altLang="nl-BE" dirty="0">
                <a:latin typeface="Calibri" panose="020F0502020204030204" pitchFamily="34" charset="0"/>
              </a:rPr>
              <a:t>Op papier, </a:t>
            </a:r>
            <a:r>
              <a:rPr lang="en-GB" altLang="nl-BE" dirty="0" err="1">
                <a:latin typeface="Calibri" panose="020F0502020204030204" pitchFamily="34" charset="0"/>
              </a:rPr>
              <a:t>bv</a:t>
            </a:r>
            <a:r>
              <a:rPr lang="en-GB" altLang="nl-BE" dirty="0">
                <a:latin typeface="Calibri" panose="020F0502020204030204" pitchFamily="34" charset="0"/>
              </a:rPr>
              <a:t> folders </a:t>
            </a:r>
            <a:r>
              <a:rPr lang="en-GB" altLang="nl-BE" dirty="0" err="1">
                <a:latin typeface="Calibri" panose="020F0502020204030204" pitchFamily="34" charset="0"/>
              </a:rPr>
              <a:t>bij</a:t>
            </a:r>
            <a:r>
              <a:rPr lang="en-GB" altLang="nl-BE" dirty="0">
                <a:latin typeface="Calibri" panose="020F0502020204030204" pitchFamily="34" charset="0"/>
              </a:rPr>
              <a:t> </a:t>
            </a:r>
            <a:r>
              <a:rPr lang="en-GB" altLang="nl-BE" dirty="0" err="1">
                <a:latin typeface="Calibri" panose="020F0502020204030204" pitchFamily="34" charset="0"/>
              </a:rPr>
              <a:t>apotheek</a:t>
            </a:r>
            <a:endParaRPr lang="nl-BE" altLang="nl-BE" dirty="0">
              <a:latin typeface="Calibri" panose="020F0502020204030204" pitchFamily="34" charset="0"/>
            </a:endParaRPr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7031ECDD-B0F5-4225-A4E3-F3ED49B1C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8E333-059E-4970-9AD5-1D6E92E448CA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jdelijke aanduiding voor dia-afbeelding 1">
            <a:extLst>
              <a:ext uri="{FF2B5EF4-FFF2-40B4-BE49-F238E27FC236}">
                <a16:creationId xmlns:a16="http://schemas.microsoft.com/office/drawing/2014/main" id="{87C7EEAD-5BE8-4445-B351-C76FEC6949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DC9E143-2109-4D21-A55B-232C97B8A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nl-NL" dirty="0"/>
              <a:t>Automatisch doorsturen naar </a:t>
            </a:r>
            <a:r>
              <a:rPr lang="nl-NL" dirty="0" err="1"/>
              <a:t>EHealthBox</a:t>
            </a:r>
            <a:r>
              <a:rPr lang="nl-NL" dirty="0"/>
              <a:t> van huisarts </a:t>
            </a:r>
            <a:r>
              <a:rPr lang="nl-NL" dirty="0">
                <a:sym typeface="Wingdings" panose="05000000000000000000" pitchFamily="2" charset="2"/>
              </a:rPr>
              <a:t> PDF in EMD</a:t>
            </a:r>
          </a:p>
          <a:p>
            <a:pPr marL="0" indent="0">
              <a:buFontTx/>
              <a:buNone/>
              <a:defRPr/>
            </a:pPr>
            <a:r>
              <a:rPr lang="nl-NL" dirty="0">
                <a:sym typeface="Wingdings" panose="05000000000000000000" pitchFamily="2" charset="2"/>
              </a:rPr>
              <a:t>Je kan als huisarts kiezen om verder aan te vullen via www.gezondheidskompas.be/code (voor ondersteuning bij adviezen / doorverwijzing / documenten).</a:t>
            </a:r>
          </a:p>
        </p:txBody>
      </p:sp>
      <p:sp>
        <p:nvSpPr>
          <p:cNvPr id="124932" name="Tijdelijke aanduiding voor dianummer 3">
            <a:extLst>
              <a:ext uri="{FF2B5EF4-FFF2-40B4-BE49-F238E27FC236}">
                <a16:creationId xmlns:a16="http://schemas.microsoft.com/office/drawing/2014/main" id="{F5EA61C9-F675-4647-9466-DD30A7374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2F622-1CD0-4881-A428-E2D26E8EB05C}" type="slidenum">
              <a:rPr kumimoji="0" lang="nl-BE" altLang="nl-B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altLang="nl-B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>
            <a:extLst>
              <a:ext uri="{FF2B5EF4-FFF2-40B4-BE49-F238E27FC236}">
                <a16:creationId xmlns:a16="http://schemas.microsoft.com/office/drawing/2014/main" id="{F15FAF22-4FBC-4FE8-A5DD-0368C0F354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>
            <a:extLst>
              <a:ext uri="{FF2B5EF4-FFF2-40B4-BE49-F238E27FC236}">
                <a16:creationId xmlns:a16="http://schemas.microsoft.com/office/drawing/2014/main" id="{0585251F-DD5F-4963-A30A-7FE45B98527D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r>
              <a:rPr lang="nl-BE" sz="1200" spc="25" dirty="0">
                <a:cs typeface="Calibri"/>
              </a:rPr>
              <a:t>2/ Indien verhoogde score </a:t>
            </a:r>
            <a:r>
              <a:rPr lang="nl-BE" i="0" dirty="0"/>
              <a:t>+ vrouwen met verleden zwangerschapsdiabetes</a:t>
            </a:r>
            <a:endParaRPr lang="nl-BE" sz="1200" dirty="0">
              <a:cs typeface="+mn-cs"/>
            </a:endParaRPr>
          </a:p>
        </p:txBody>
      </p:sp>
      <p:sp>
        <p:nvSpPr>
          <p:cNvPr id="131076" name="Slide Number Placeholder 3">
            <a:extLst>
              <a:ext uri="{FF2B5EF4-FFF2-40B4-BE49-F238E27FC236}">
                <a16:creationId xmlns:a16="http://schemas.microsoft.com/office/drawing/2014/main" id="{25207B4A-345C-4938-9354-E84EC346F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E5A69-A833-4BB6-B9EE-F4D032F6A029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4B2F-7187-47E0-B5D8-F88767973F0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519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>
            <a:extLst>
              <a:ext uri="{FF2B5EF4-FFF2-40B4-BE49-F238E27FC236}">
                <a16:creationId xmlns:a16="http://schemas.microsoft.com/office/drawing/2014/main" id="{38963DD1-3933-4722-9F06-45756B90A6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>
            <a:extLst>
              <a:ext uri="{FF2B5EF4-FFF2-40B4-BE49-F238E27FC236}">
                <a16:creationId xmlns:a16="http://schemas.microsoft.com/office/drawing/2014/main" id="{5B6F26E9-680D-4D5D-B74A-C96F1CEDC8CB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r>
              <a:rPr lang="en-GB" altLang="nl-BE" dirty="0">
                <a:latin typeface="Calibri" panose="020F0502020204030204" pitchFamily="34" charset="0"/>
              </a:rPr>
              <a:t>diabetes type 2 </a:t>
            </a:r>
            <a:r>
              <a:rPr lang="en-GB" altLang="nl-BE" dirty="0" err="1">
                <a:latin typeface="Calibri" panose="020F0502020204030204" pitchFamily="34" charset="0"/>
              </a:rPr>
              <a:t>vastgesteld</a:t>
            </a:r>
            <a:r>
              <a:rPr lang="en-GB" altLang="nl-BE" dirty="0">
                <a:latin typeface="Calibri" panose="020F0502020204030204" pitchFamily="34" charset="0"/>
              </a:rPr>
              <a:t>? </a:t>
            </a:r>
            <a:r>
              <a:rPr lang="en-GB" altLang="nl-BE" dirty="0" err="1">
                <a:latin typeface="Calibri" panose="020F0502020204030204" pitchFamily="34" charset="0"/>
              </a:rPr>
              <a:t>goede</a:t>
            </a:r>
            <a:r>
              <a:rPr lang="en-GB" altLang="nl-BE" dirty="0">
                <a:latin typeface="Calibri" panose="020F0502020204030204" pitchFamily="34" charset="0"/>
              </a:rPr>
              <a:t> </a:t>
            </a:r>
            <a:r>
              <a:rPr lang="en-GB" altLang="nl-BE" dirty="0" err="1">
                <a:latin typeface="Calibri" panose="020F0502020204030204" pitchFamily="34" charset="0"/>
              </a:rPr>
              <a:t>nieuws</a:t>
            </a:r>
            <a:r>
              <a:rPr lang="en-GB" altLang="nl-BE" dirty="0">
                <a:latin typeface="Calibri" panose="020F0502020204030204" pitchFamily="34" charset="0"/>
              </a:rPr>
              <a:t> </a:t>
            </a:r>
            <a:r>
              <a:rPr lang="en-GB" altLang="nl-BE" dirty="0" err="1">
                <a:latin typeface="Calibri" panose="020F0502020204030204" pitchFamily="34" charset="0"/>
              </a:rPr>
              <a:t>dat</a:t>
            </a:r>
            <a:r>
              <a:rPr lang="en-GB" altLang="nl-BE" dirty="0">
                <a:latin typeface="Calibri" panose="020F0502020204030204" pitchFamily="34" charset="0"/>
              </a:rPr>
              <a:t> je er </a:t>
            </a:r>
            <a:r>
              <a:rPr lang="en-GB" altLang="nl-BE" dirty="0" err="1">
                <a:latin typeface="Calibri" panose="020F0502020204030204" pitchFamily="34" charset="0"/>
              </a:rPr>
              <a:t>vroeg</a:t>
            </a:r>
            <a:r>
              <a:rPr lang="en-GB" altLang="nl-BE" dirty="0">
                <a:latin typeface="Calibri" panose="020F0502020204030204" pitchFamily="34" charset="0"/>
              </a:rPr>
              <a:t> </a:t>
            </a:r>
            <a:r>
              <a:rPr lang="en-GB" altLang="nl-BE" dirty="0" err="1">
                <a:latin typeface="Calibri" panose="020F0502020204030204" pitchFamily="34" charset="0"/>
              </a:rPr>
              <a:t>bij</a:t>
            </a:r>
            <a:r>
              <a:rPr lang="en-GB" altLang="nl-BE" dirty="0">
                <a:latin typeface="Calibri" panose="020F0502020204030204" pitchFamily="34" charset="0"/>
              </a:rPr>
              <a:t> bent</a:t>
            </a:r>
          </a:p>
          <a:p>
            <a:pPr eaLnBrk="1" hangingPunct="1"/>
            <a:r>
              <a:rPr lang="en-GB" altLang="nl-BE" dirty="0" err="1">
                <a:latin typeface="Calibri" panose="020F0502020204030204" pitchFamily="34" charset="0"/>
              </a:rPr>
              <a:t>Behandelplan</a:t>
            </a:r>
            <a:r>
              <a:rPr lang="en-GB" altLang="nl-BE" dirty="0">
                <a:latin typeface="Calibri" panose="020F0502020204030204" pitchFamily="34" charset="0"/>
              </a:rPr>
              <a:t> </a:t>
            </a:r>
            <a:r>
              <a:rPr lang="en-GB" altLang="nl-BE" dirty="0" err="1">
                <a:latin typeface="Calibri" panose="020F0502020204030204" pitchFamily="34" charset="0"/>
              </a:rPr>
              <a:t>opstellen</a:t>
            </a:r>
            <a:endParaRPr lang="en-GB" altLang="nl-BE" dirty="0">
              <a:latin typeface="Calibri" panose="020F0502020204030204" pitchFamily="34" charset="0"/>
            </a:endParaRPr>
          </a:p>
          <a:p>
            <a:pPr eaLnBrk="1" hangingPunct="1"/>
            <a:endParaRPr lang="nl-BE" altLang="nl-BE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3124" name="Slide Number Placeholder 3">
            <a:extLst>
              <a:ext uri="{FF2B5EF4-FFF2-40B4-BE49-F238E27FC236}">
                <a16:creationId xmlns:a16="http://schemas.microsoft.com/office/drawing/2014/main" id="{FA09D67B-1341-4404-8412-201FA109D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4A0923-E0C4-4EB1-8DF4-02FD77E01A73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0B1D6E87-9E4C-44C8-A01F-6A6B35D160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A3B9F-B61F-4E98-8B20-2BDE73E2FF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pc="25" dirty="0">
                <a:cs typeface="Calibri"/>
              </a:rPr>
              <a:t>In HALT2Diabetes regio’s doorverwijzen naar leefstijlaanbod</a:t>
            </a:r>
            <a:endParaRPr lang="en-BE" sz="1800" dirty="0">
              <a:latin typeface="Times New Roman" pitchFamily="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dirty="0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852D4154-11B3-41AF-8E8E-C27C8A1A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05E6C-0A20-4928-AFC7-6BC626F8A6CC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F431-0BAF-3B40-969B-5952632FF7D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94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 mogelijkheden: 1) template van diabetes liga gebruiken; 2) eigen doorverwijsbrief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4B2F-7187-47E0-B5D8-F88767973F0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14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5F431-0BAF-3B40-969B-5952632FF7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61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4B2F-7187-47E0-B5D8-F88767973F0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0210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30036" lvl="3" indent="-457200">
              <a:lnSpc>
                <a:spcPct val="104000"/>
              </a:lnSpc>
              <a:buSzPct val="100000"/>
              <a:defRPr sz="23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Zonder VT:</a:t>
            </a:r>
          </a:p>
          <a:p>
            <a:pPr marL="2356339" lvl="6" indent="-457200">
              <a:lnSpc>
                <a:spcPct val="104000"/>
              </a:lnSpc>
              <a:spcBef>
                <a:spcPts val="1000"/>
              </a:spcBef>
              <a:defRPr sz="23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1ste consult: 30 euro (60 minuten)</a:t>
            </a:r>
          </a:p>
          <a:p>
            <a:pPr marL="2356339" lvl="6" indent="-457200">
              <a:lnSpc>
                <a:spcPct val="104000"/>
              </a:lnSpc>
              <a:spcBef>
                <a:spcPts val="1000"/>
              </a:spcBef>
              <a:defRPr sz="23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Opvolgconsulten: 7,5 euro per kwartier</a:t>
            </a:r>
          </a:p>
          <a:p>
            <a:pPr marL="1330036" lvl="3" indent="-457200">
              <a:lnSpc>
                <a:spcPct val="104000"/>
              </a:lnSpc>
              <a:buSzPct val="100000"/>
              <a:defRPr sz="23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Met VT of &lt; 21 jaar:</a:t>
            </a:r>
          </a:p>
          <a:p>
            <a:pPr marL="2356339" lvl="6" indent="-457200">
              <a:lnSpc>
                <a:spcPct val="104000"/>
              </a:lnSpc>
              <a:spcBef>
                <a:spcPts val="1000"/>
              </a:spcBef>
              <a:defRPr sz="23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1ste consult: 4 euro (60 minuten)</a:t>
            </a:r>
          </a:p>
          <a:p>
            <a:pPr marL="2356339" lvl="6" indent="-457200">
              <a:lnSpc>
                <a:spcPct val="104000"/>
              </a:lnSpc>
              <a:spcBef>
                <a:spcPts val="1000"/>
              </a:spcBef>
              <a:defRPr sz="23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Opvolgconsulten: 1 euro per kwartier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A5F431-0BAF-3B40-969B-5952632FF7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99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0B1D6E87-9E4C-44C8-A01F-6A6B35D160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A3B9F-B61F-4E98-8B20-2BDE73E2FF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pc="25" dirty="0">
                <a:cs typeface="Calibri"/>
              </a:rPr>
              <a:t>In HALT2Diabetes regio’s doorverwijzen naar leefstijlaanbod</a:t>
            </a:r>
            <a:endParaRPr lang="en-BE" sz="1800" dirty="0">
              <a:latin typeface="Times New Roman" pitchFamily="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dirty="0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852D4154-11B3-41AF-8E8E-C27C8A1A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05E6C-0A20-4928-AFC7-6BC626F8A6CC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839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id="{0B1D6E87-9E4C-44C8-A01F-6A6B35D160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EA3B9F-B61F-4E98-8B20-2BDE73E2FF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pc="25" dirty="0">
                <a:cs typeface="Calibri"/>
              </a:rPr>
              <a:t>In HALT2Diabetes regio’s doorverwijzen naar leefstijlaanbod</a:t>
            </a:r>
            <a:endParaRPr lang="en-BE" sz="1800" dirty="0">
              <a:latin typeface="Times New Roman" pitchFamily="1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BE" dirty="0"/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id="{852D4154-11B3-41AF-8E8E-C27C8A1AD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05E6C-0A20-4928-AFC7-6BC626F8A6CC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225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F431-0BAF-3B40-969B-5952632FF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88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F431-0BAF-3B40-969B-5952632FF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200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74B2F-7187-47E0-B5D8-F88767973F0C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416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0" u="none" dirty="0" err="1">
                <a:cs typeface="Calibri"/>
              </a:rPr>
              <a:t>Wrm</a:t>
            </a:r>
            <a:r>
              <a:rPr lang="nl-BE" b="0" u="none" dirty="0">
                <a:cs typeface="Calibri"/>
              </a:rPr>
              <a:t> zetten we hier onze schouders onder?</a:t>
            </a:r>
          </a:p>
          <a:p>
            <a:pPr marL="228600" indent="-228600">
              <a:buAutoNum type="arabicPeriod"/>
            </a:pPr>
            <a:r>
              <a:rPr lang="nl-BE" b="0" u="none" dirty="0"/>
              <a:t>Prevalentie</a:t>
            </a:r>
            <a:r>
              <a:rPr lang="nl-BE" b="0" u="none" baseline="0" dirty="0"/>
              <a:t> van diabetes stijgt wereldwijd, ook in Vlaanderen. </a:t>
            </a:r>
            <a:r>
              <a:rPr lang="nl-BE" b="1" u="none" baseline="0" dirty="0"/>
              <a:t>Momenteel heeft 1/10 van de Vlamingen diabetes.</a:t>
            </a:r>
            <a:endParaRPr lang="nl-BE" b="1" u="none" dirty="0"/>
          </a:p>
          <a:p>
            <a:pPr marL="228600" indent="-228600">
              <a:buAutoNum type="arabicPeriod"/>
            </a:pPr>
            <a:r>
              <a:rPr lang="nl-BE" b="1" u="none" baseline="0" dirty="0"/>
              <a:t>1/3 weet niet dat hij/zij diabetes heeft. </a:t>
            </a:r>
            <a:r>
              <a:rPr lang="nl-BE" b="0" u="none" baseline="0" dirty="0"/>
              <a:t>Hierdoor ontwikkelen zich complicaties zonder dat men zich hiervan bewust is. </a:t>
            </a:r>
            <a:endParaRPr lang="nl-BE" b="1" u="none" baseline="0" dirty="0">
              <a:cs typeface="Calibri"/>
            </a:endParaRP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4B2F-7187-47E0-B5D8-F88767973F0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9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BE" dirty="0"/>
              <a:t>Daarnaast ook heel wat Belgen met een verhoogd risico om in de toekomst diabetes type 2 te krijgen. Dit gaat vooral over de 40-plussers. </a:t>
            </a:r>
          </a:p>
          <a:p>
            <a:pPr marL="0" indent="0">
              <a:buFontTx/>
              <a:buNone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C74B2F-7187-47E0-B5D8-F88767973F0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0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3B04F135-08FD-3BE4-A09C-614FF44820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D0576802-D9ED-BCFF-6B43-C2FD1CDA2987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nl-BE" sz="1800" b="0" u="none" dirty="0">
                <a:cs typeface="Calibri"/>
                <a:sym typeface="Wingdings" panose="05000000000000000000" pitchFamily="2" charset="2"/>
              </a:rPr>
              <a:t>Zoals jullie weten heel wat</a:t>
            </a:r>
            <a:r>
              <a:rPr lang="nl-BE" sz="1800" b="0" i="0" u="none" strike="noStrike" dirty="0">
                <a:solidFill>
                  <a:schemeClr val="tx1"/>
                </a:solidFill>
                <a:effectLst/>
                <a:latin typeface="+mn-lt"/>
                <a:cs typeface="Calibri"/>
                <a:sym typeface="Wingdings" panose="05000000000000000000" pitchFamily="2" charset="2"/>
              </a:rPr>
              <a:t> </a:t>
            </a:r>
            <a:r>
              <a:rPr lang="nl-B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chronische verwikkelingen</a:t>
            </a:r>
          </a:p>
          <a:p>
            <a:r>
              <a:rPr lang="nl-B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Vroegtijdige opsporing en behandeling </a:t>
            </a:r>
            <a:r>
              <a:rPr lang="nl-BE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</a:t>
            </a:r>
            <a:r>
              <a:rPr lang="nl-B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essentieel om ernstige gevolgen tot een minimum te beperken.</a:t>
            </a:r>
            <a:r>
              <a:rPr lang="nl-BE" sz="18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CA453E30-938D-3978-DD1C-F686057C5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6EA7CE-0526-4A70-B959-281948B4E280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DB3711DE-BA9B-4569-BB36-7F18712C98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DED30644-1060-427A-B584-10884BD84C50}"/>
              </a:ext>
            </a:extLst>
          </p:cNvPr>
          <p:cNvSpPr txBox="1"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 hangingPunct="1"/>
            <a:r>
              <a:rPr lang="nl-BE" altLang="nl-BE" sz="1800" dirty="0">
                <a:latin typeface="Arial" panose="020B0604020202020204" pitchFamily="34" charset="0"/>
                <a:cs typeface="Arial" panose="020B0604020202020204" pitchFamily="34" charset="0"/>
              </a:rPr>
              <a:t>maar ook inzetten op het voorkomen van type 2 diabetes</a:t>
            </a:r>
          </a:p>
          <a:p>
            <a:pPr eaLnBrk="1" hangingPunct="1"/>
            <a:r>
              <a:rPr lang="nl-BE" altLang="nl-BE" sz="1800" dirty="0">
                <a:latin typeface="Arial" panose="020B0604020202020204" pitchFamily="34" charset="0"/>
                <a:cs typeface="Arial" panose="020B0604020202020204" pitchFamily="34" charset="0"/>
              </a:rPr>
              <a:t>Gezonde leefstijl promoten</a:t>
            </a:r>
          </a:p>
          <a:p>
            <a:pPr eaLnBrk="1" hangingPunct="1"/>
            <a:r>
              <a:rPr lang="nl-BE" altLang="nl-BE" sz="1800" dirty="0">
                <a:latin typeface="Arial" panose="020B0604020202020204" pitchFamily="34" charset="0"/>
                <a:cs typeface="Times New Roman" panose="02020603050405020304" pitchFamily="18" charset="0"/>
              </a:rPr>
              <a:t>Met </a:t>
            </a:r>
            <a:r>
              <a:rPr lang="nl-BE" altLang="nl-BE" sz="1800" dirty="0">
                <a:latin typeface="Arial" panose="020B0604020202020204" pitchFamily="34" charset="0"/>
                <a:cs typeface="Arial" panose="020B0604020202020204" pitchFamily="34" charset="0"/>
              </a:rPr>
              <a:t>project HALT2Diabetes op inspelen</a:t>
            </a:r>
          </a:p>
          <a:p>
            <a:pPr eaLnBrk="1" hangingPunct="1"/>
            <a:r>
              <a:rPr lang="nl-NL" altLang="nl-BE" sz="1800" dirty="0">
                <a:latin typeface="Arial" panose="020B0604020202020204" pitchFamily="34" charset="0"/>
                <a:cs typeface="Arial" panose="020B0604020202020204" pitchFamily="34" charset="0"/>
              </a:rPr>
              <a:t>Het is dus heel belangrijk om mensen met risico op (ongekende) diabetes tijdig op te sporen en een (preventieve) behandeling bij hen op te starten om zo verwikkelingen te voorkomen.</a:t>
            </a:r>
            <a:endParaRPr lang="nl-BE" altLang="nl-B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l-BE" altLang="nl-B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l-BE" altLang="nl-B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l-NL" altLang="nl-B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nl-BE" altLang="nl-BE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nl-BE" altLang="nl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ECC6D870-244D-4B5F-A143-DFD22A055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594" y="8605419"/>
            <a:ext cx="2932770" cy="45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52" tIns="45226" rIns="90452" bIns="45226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5765F-6450-4D4B-B1E6-B51937B86C15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F431-0BAF-3B40-969B-5952632FF7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07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Geïntegreerd</a:t>
            </a:r>
            <a:r>
              <a:rPr lang="en-US">
                <a:cs typeface="Calibri"/>
              </a:rPr>
              <a:t> project: </a:t>
            </a:r>
            <a:r>
              <a:rPr lang="en-US" err="1">
                <a:cs typeface="Calibri"/>
              </a:rPr>
              <a:t>zowel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sensibilisatie</a:t>
            </a:r>
            <a:r>
              <a:rPr lang="en-US">
                <a:cs typeface="Calibri"/>
              </a:rPr>
              <a:t> / screening / </a:t>
            </a:r>
            <a:r>
              <a:rPr lang="en-US" err="1">
                <a:cs typeface="Calibri"/>
              </a:rPr>
              <a:t>als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leefstijlbegeleiding</a:t>
            </a:r>
          </a:p>
          <a:p>
            <a:r>
              <a:rPr lang="en-US">
                <a:cs typeface="Calibri"/>
              </a:rPr>
              <a:t>Maar we </a:t>
            </a:r>
            <a:r>
              <a:rPr lang="en-US" err="1">
                <a:cs typeface="Calibri"/>
              </a:rPr>
              <a:t>hebben</a:t>
            </a:r>
            <a:r>
              <a:rPr lang="en-US">
                <a:cs typeface="Calibri"/>
              </a:rPr>
              <a:t> JOU </a:t>
            </a:r>
            <a:r>
              <a:rPr lang="en-US" err="1">
                <a:cs typeface="Calibri"/>
              </a:rPr>
              <a:t>nodig</a:t>
            </a:r>
            <a:r>
              <a:rPr lang="en-US">
                <a:cs typeface="Calibri"/>
              </a:rPr>
              <a:t> om de </a:t>
            </a:r>
            <a:r>
              <a:rPr lang="en-US" err="1">
                <a:cs typeface="Calibri"/>
              </a:rPr>
              <a:t>risicopersoon</a:t>
            </a:r>
            <a:r>
              <a:rPr lang="en-US">
                <a:cs typeface="Calibri"/>
              </a:rPr>
              <a:t> verder te helpen, en daarom willen we ook </a:t>
            </a:r>
            <a:r>
              <a:rPr lang="en-US" err="1">
                <a:cs typeface="Calibri"/>
              </a:rPr>
              <a:t>voldoende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aandacht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besteden</a:t>
            </a:r>
            <a:r>
              <a:rPr lang="en-US">
                <a:cs typeface="Calibri"/>
              </a:rPr>
              <a:t> om JOU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ondersteunen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F431-0BAF-3B40-969B-5952632FF7D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945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Inclusiecriteria</a:t>
            </a:r>
            <a:endParaRPr lang="en-US" err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5F431-0BAF-3B40-969B-5952632FF7D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9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0505AC-0F46-3943-858A-CF21C8480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40D3126-1DE0-BC40-AD82-9887ED08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9115D78-CF1D-D447-B0CC-446139859351}" type="datetime1">
              <a:rPr lang="en-US" smtClean="0"/>
              <a:t>6/20/2023</a:t>
            </a:fld>
            <a:endParaRPr lang="en-US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291DEB7C-FC67-B34A-BC87-3559A1496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1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zwar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32753D-8032-7543-969C-FC67C4B5E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1D39-D68F-9748-A1B8-140D3D354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1216A-F3AF-D54E-AEB6-030EECB16AF3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1958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CF01E58-8548-9942-94CB-E6FB53435A0F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AF8913-852F-F649-8C62-08E5C9B46F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9588" y="749808"/>
            <a:ext cx="4068000" cy="532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424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4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43AADC2-B725-694F-AA5B-D0BD3CC85985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5076AE2-FA53-EF44-AF83-FD4B46947D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2000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AE988BA-138E-7F4B-9685-8B31A073E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8088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63F5DF3-5187-C841-84F8-532E86CE2D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2000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6CB3C09-13E8-6B4D-91C5-D72AB6BA21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8088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84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6AB013-C743-1A4B-9EE4-82E4E852E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46B28E-E806-CB44-AFA6-CAD68AEFA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DF4D6DF-7A84-6941-ABA6-2BD856036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5606D-6FDD-EA42-9E96-CAB965D82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E06B4D2-57D4-9B41-A381-B2E0A36B5E93}" type="datetime1">
              <a:rPr lang="en-US" smtClean="0"/>
              <a:t>6/20/2023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6502D34-7296-E443-B7A0-CD774579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58" y="1327868"/>
            <a:ext cx="8924014" cy="178109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1E9C8A9-5E68-CA4E-B528-5585A0C6C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6052" y="3151804"/>
            <a:ext cx="7617520" cy="1567679"/>
          </a:xfrm>
        </p:spPr>
        <p:txBody>
          <a:bodyPr/>
          <a:lstStyle>
            <a:lvl1pPr marL="0" indent="0" algn="l">
              <a:buNone/>
              <a:defRPr sz="2400" b="1" i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53139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5497513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426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 + onder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4999017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2" y="5248914"/>
            <a:ext cx="11652249" cy="36811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i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Onderschrift</a:t>
            </a:r>
            <a:endParaRPr lang="nl-BE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61395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9CF660F3-F08D-284C-85DE-A1BD0E43B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EE31231-1267-9C49-9B7C-18342BAE1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/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4270E04-9647-A24F-9E50-DDEEB4F62E22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875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21183"/>
      </p:ext>
    </p:extLst>
  </p:cSld>
  <p:clrMapOvr>
    <a:masterClrMapping/>
  </p:clrMapOvr>
  <p:hf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29182"/>
      </p:ext>
    </p:extLst>
  </p:cSld>
  <p:clrMapOvr>
    <a:masterClrMapping/>
  </p:clrMapOvr>
  <p:hf hd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51330"/>
      </p:ext>
    </p:extLst>
  </p:cSld>
  <p:clrMapOvr>
    <a:masterClrMapping/>
  </p:clrMapOvr>
  <p:hf hd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49899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D70C3-BA4B-5543-BC39-B29BFF5FE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44EE973-AA49-744D-88FD-14CF060BFAE7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87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95882"/>
      </p:ext>
    </p:extLst>
  </p:cSld>
  <p:clrMapOvr>
    <a:masterClrMapping/>
  </p:clrMapOvr>
  <p:hf hd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4006"/>
      </p:ext>
    </p:extLst>
  </p:cSld>
  <p:clrMapOvr>
    <a:masterClrMapping/>
  </p:clrMapOvr>
  <p:hf hd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59755"/>
      </p:ext>
    </p:extLst>
  </p:cSld>
  <p:clrMapOvr>
    <a:masterClrMapping/>
  </p:clrMapOvr>
  <p:hf hd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64547"/>
      </p:ext>
    </p:extLst>
  </p:cSld>
  <p:clrMapOvr>
    <a:masterClrMapping/>
  </p:clrMapOvr>
  <p:hf hd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85895"/>
      </p:ext>
    </p:extLst>
  </p:cSld>
  <p:clrMapOvr>
    <a:masterClrMapping/>
  </p:clrMapOvr>
  <p:hf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70852"/>
      </p:ext>
    </p:extLst>
  </p:cSld>
  <p:clrMapOvr>
    <a:masterClrMapping/>
  </p:clrMapOvr>
  <p:hf hdr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01476"/>
      </p:ext>
    </p:extLst>
  </p:cSld>
  <p:clrMapOvr>
    <a:masterClrMapping/>
  </p:clrMapOvr>
  <p:hf hdr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EDB9A6A-D7DA-3C4E-B666-781687EB909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37243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 + onder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4999017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2" y="5248914"/>
            <a:ext cx="11652249" cy="36811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i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Onderschrift</a:t>
            </a:r>
            <a:endParaRPr lang="nl-BE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215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bjectpagina + ond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5"/>
          <p:cNvSpPr txBox="1">
            <a:spLocks noGrp="1"/>
          </p:cNvSpPr>
          <p:nvPr>
            <p:ph type="body" idx="4294967295"/>
          </p:nvPr>
        </p:nvSpPr>
        <p:spPr>
          <a:xfrm>
            <a:off x="285750" y="5248912"/>
            <a:ext cx="11652244" cy="368119"/>
          </a:xfrm>
        </p:spPr>
        <p:txBody>
          <a:bodyPr/>
          <a:lstStyle>
            <a:lvl1pPr>
              <a:defRPr lang="nl-NL" sz="1800" i="1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Onderschrift</a:t>
            </a:r>
            <a:endParaRPr lang="nl-BE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ED01A788-5BF3-489F-8AEB-A4A14B6AD1C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0864850" y="5891213"/>
            <a:ext cx="922338" cy="365125"/>
          </a:xfrm>
        </p:spPr>
        <p:txBody>
          <a:bodyPr anchorCtr="1"/>
          <a:lstStyle>
            <a:lvl1pPr algn="ctr">
              <a:defRPr lang="nl-N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ACCCE1-3E0E-498E-90BE-B3D958AA08F4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78147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9CF660F3-F08D-284C-85DE-A1BD0E43B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EE31231-1267-9C49-9B7C-18342BAE1D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/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4270E04-9647-A24F-9E50-DDEEB4F62E22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431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bject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4A7FEE36-D072-436C-8C9B-186FA8616D1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0864850" y="5891213"/>
            <a:ext cx="922338" cy="365125"/>
          </a:xfrm>
        </p:spPr>
        <p:txBody>
          <a:bodyPr anchorCtr="1"/>
          <a:lstStyle>
            <a:lvl1pPr algn="ctr">
              <a:defRPr lang="nl-N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3FAC7C3-8DFD-4D1D-8D25-0B1E9B9C2B93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332307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 +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A3AE9-6728-D54F-94E4-339DA25A32E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206501" y="1681164"/>
            <a:ext cx="10075332" cy="6107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 b="1" i="1" cap="all" baseline="0">
                <a:solidFill>
                  <a:schemeClr val="accent1">
                    <a:lumMod val="75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nl-NL" sz="3000" b="1" i="1">
                <a:solidFill>
                  <a:schemeClr val="accent1">
                    <a:lumMod val="75000"/>
                  </a:schemeClr>
                </a:solidFill>
                <a:latin typeface="Arial"/>
              </a:rPr>
              <a:t>SUBTITEL</a:t>
            </a:r>
            <a:endParaRPr lang="nl-NL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53351"/>
            <a:ext cx="10075333" cy="3443259"/>
          </a:xfrm>
          <a:prstGeom prst="rect">
            <a:avLst/>
          </a:prstGeom>
        </p:spPr>
        <p:txBody>
          <a:bodyPr vert="horz"/>
          <a:lstStyle>
            <a:lvl1pPr marL="45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 sz="1800" b="0" i="1" baseline="0">
                <a:latin typeface="Arial"/>
              </a:defRPr>
            </a:lvl1pPr>
            <a:lvl2pPr>
              <a:lnSpc>
                <a:spcPct val="150000"/>
              </a:lnSpc>
              <a:buClr>
                <a:srgbClr val="075A99"/>
              </a:buClr>
              <a:defRPr sz="18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buClr>
                <a:srgbClr val="075A99"/>
              </a:buClr>
              <a:buFont typeface="Arial" pitchFamily="34" charset="0"/>
              <a:buChar char="•"/>
              <a:defRPr sz="1800" b="0" i="1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nl-NL" sz="1800" err="1">
                <a:latin typeface="Arial"/>
              </a:rPr>
              <a:t>Lorem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ipsum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dolor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sit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amet</a:t>
            </a:r>
            <a:endParaRPr lang="nl-NL" sz="1800">
              <a:latin typeface="Arial"/>
            </a:endParaRPr>
          </a:p>
          <a:p>
            <a:pPr lvl="0"/>
            <a:r>
              <a:rPr lang="nl-NL" sz="1800" err="1">
                <a:latin typeface="Arial"/>
              </a:rPr>
              <a:t>Consectetur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adipisci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elit</a:t>
            </a:r>
            <a:endParaRPr lang="nl-NL" sz="1800">
              <a:latin typeface="Arial"/>
            </a:endParaRPr>
          </a:p>
          <a:p>
            <a:pPr lvl="0"/>
            <a:r>
              <a:rPr lang="nl-NL" sz="1800" err="1">
                <a:latin typeface="Arial"/>
              </a:rPr>
              <a:t>Sed</a:t>
            </a:r>
            <a:r>
              <a:rPr lang="nl-NL" sz="1800">
                <a:latin typeface="Arial"/>
              </a:rPr>
              <a:t> do </a:t>
            </a:r>
            <a:r>
              <a:rPr lang="nl-NL" sz="1800" err="1">
                <a:latin typeface="Arial"/>
              </a:rPr>
              <a:t>eiusmod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tempor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incididunt</a:t>
            </a:r>
            <a:r>
              <a:rPr lang="nl-NL" sz="1800">
                <a:latin typeface="Arial"/>
              </a:rPr>
              <a:t> ut </a:t>
            </a:r>
            <a:r>
              <a:rPr lang="nl-NL" sz="1800" err="1">
                <a:latin typeface="Arial"/>
              </a:rPr>
              <a:t>labore</a:t>
            </a:r>
            <a:r>
              <a:rPr lang="nl-NL" sz="1800">
                <a:latin typeface="Arial"/>
              </a:rPr>
              <a:t> et</a:t>
            </a:r>
          </a:p>
          <a:p>
            <a:pPr lvl="0"/>
            <a:r>
              <a:rPr lang="nl-NL" sz="1800" err="1">
                <a:latin typeface="Arial"/>
              </a:rPr>
              <a:t>Dolore</a:t>
            </a:r>
            <a:r>
              <a:rPr lang="nl-NL" sz="1800">
                <a:latin typeface="Arial"/>
              </a:rPr>
              <a:t> magna </a:t>
            </a:r>
            <a:r>
              <a:rPr lang="nl-NL" sz="1800" err="1">
                <a:latin typeface="Arial"/>
              </a:rPr>
              <a:t>aliqua</a:t>
            </a:r>
            <a:r>
              <a:rPr lang="nl-NL" sz="1800">
                <a:latin typeface="Arial"/>
              </a:rPr>
              <a:t>. Ut </a:t>
            </a:r>
            <a:r>
              <a:rPr lang="nl-NL" sz="1800" err="1">
                <a:latin typeface="Arial"/>
              </a:rPr>
              <a:t>enim</a:t>
            </a:r>
            <a:r>
              <a:rPr lang="nl-NL" sz="1800">
                <a:latin typeface="Arial"/>
              </a:rPr>
              <a:t> ad </a:t>
            </a:r>
            <a:r>
              <a:rPr lang="nl-NL" sz="1800" err="1">
                <a:latin typeface="Arial"/>
              </a:rPr>
              <a:t>mimim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veniam</a:t>
            </a:r>
            <a:r>
              <a:rPr lang="nl-NL" sz="1800">
                <a:latin typeface="Arial"/>
              </a:rPr>
              <a:t>, </a:t>
            </a:r>
            <a:r>
              <a:rPr lang="nl-NL" sz="1800" err="1">
                <a:latin typeface="Arial"/>
              </a:rPr>
              <a:t>quis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nostrud</a:t>
            </a:r>
            <a:endParaRPr lang="nl-NL" sz="1800">
              <a:latin typeface="Arial"/>
            </a:endParaRPr>
          </a:p>
          <a:p>
            <a:pPr lvl="1"/>
            <a:r>
              <a:rPr lang="nl-NL" err="1">
                <a:latin typeface="Arial"/>
              </a:rPr>
              <a:t>Fsdfsdfsddsf</a:t>
            </a:r>
            <a:endParaRPr lang="nl-NL">
              <a:latin typeface="Arial"/>
            </a:endParaRPr>
          </a:p>
          <a:p>
            <a:pPr lvl="2"/>
            <a:r>
              <a:rPr lang="nl-NL" err="1"/>
              <a:t>fdfsdfsdfsd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2544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ubtitel + doorlopende teks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" y="0"/>
            <a:ext cx="1218961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217619" y="5972964"/>
            <a:ext cx="217151" cy="20241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85B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107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2353350"/>
            <a:ext cx="10075334" cy="2836167"/>
          </a:xfrm>
          <a:prstGeom prst="rect">
            <a:avLst/>
          </a:prstGeom>
        </p:spPr>
        <p:txBody>
          <a:bodyPr/>
          <a:lstStyle>
            <a:lvl1pPr>
              <a:defRPr sz="1800" i="1"/>
            </a:lvl1pPr>
            <a:lvl2pPr marL="615461" indent="-158261">
              <a:defRPr sz="1800" i="1"/>
            </a:lvl2pPr>
            <a:lvl3pPr marL="1085850" indent="-171450">
              <a:defRPr sz="1800" i="1"/>
            </a:lvl3pPr>
            <a:lvl4pPr marL="1558636" indent="-187036">
              <a:defRPr sz="1800" i="1"/>
            </a:lvl4pPr>
            <a:lvl5pPr marL="2034539" indent="-205739">
              <a:defRPr sz="1800" i="1"/>
            </a:lvl5pPr>
          </a:lstStyle>
          <a:p>
            <a:r>
              <a:t>Lorem ipsum dolor sit amet consectetur adipisci elit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Tijdelijke aanduiding voor tekst 13"/>
          <p:cNvSpPr>
            <a:spLocks noGrp="1"/>
          </p:cNvSpPr>
          <p:nvPr>
            <p:ph type="body" sz="quarter" idx="21" hasCustomPrompt="1"/>
          </p:nvPr>
        </p:nvSpPr>
        <p:spPr>
          <a:xfrm>
            <a:off x="1206500" y="1681164"/>
            <a:ext cx="10075334" cy="610776"/>
          </a:xfrm>
          <a:prstGeom prst="rect">
            <a:avLst/>
          </a:prstGeom>
        </p:spPr>
        <p:txBody>
          <a:bodyPr/>
          <a:lstStyle>
            <a:lvl1pPr>
              <a:defRPr sz="3000" b="1" i="1" cap="all">
                <a:solidFill>
                  <a:srgbClr val="0085B0"/>
                </a:solidFill>
              </a:defRPr>
            </a:lvl1pPr>
          </a:lstStyle>
          <a:p>
            <a: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04956344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dubb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FFCA341-871A-224D-AF19-7E38741998CB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617DB0-FCD4-3E41-90D7-E1718EF3B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3521" y="99105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1E3EB4-6D5E-E64B-B4C1-D0F614C5B3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03521" y="2088000"/>
            <a:ext cx="5183188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610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EDB9A6A-D7DA-3C4E-B666-781687EB909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7227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CF01E58-8548-9942-94CB-E6FB53435A0F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AF8913-852F-F649-8C62-08E5C9B46F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9588" y="749808"/>
            <a:ext cx="4068000" cy="532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1430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4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43AADC2-B725-694F-AA5B-D0BD3CC85985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5076AE2-FA53-EF44-AF83-FD4B46947D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2000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AE988BA-138E-7F4B-9685-8B31A073E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8088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63F5DF3-5187-C841-84F8-532E86CE2D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2000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6CB3C09-13E8-6B4D-91C5-D72AB6BA21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8088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935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 + onder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4999017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2" y="5248914"/>
            <a:ext cx="11652249" cy="36811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i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Onderschrift</a:t>
            </a:r>
            <a:endParaRPr lang="nl-BE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5694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5497513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6306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0505AC-0F46-3943-858A-CF21C8480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40D3126-1DE0-BC40-AD82-9887ED08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9115D78-CF1D-D447-B0CC-446139859351}" type="datetime1">
              <a:rPr lang="en-US" smtClean="0"/>
              <a:t>6/20/2023</a:t>
            </a:fld>
            <a:endParaRPr lang="en-US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291DEB7C-FC67-B34A-BC87-3559A1496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73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6AB013-C743-1A4B-9EE4-82E4E852E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46B28E-E806-CB44-AFA6-CAD68AEFA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DF4D6DF-7A84-6941-ABA6-2BD856036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5606D-6FDD-EA42-9E96-CAB965D82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E06B4D2-57D4-9B41-A381-B2E0A36B5E93}" type="datetime1">
              <a:rPr lang="en-US" smtClean="0"/>
              <a:t>6/20/2023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6502D34-7296-E443-B7A0-CD774579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58" y="1327868"/>
            <a:ext cx="8924014" cy="178109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1E9C8A9-5E68-CA4E-B528-5585A0C6C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6052" y="3151804"/>
            <a:ext cx="7617520" cy="1567679"/>
          </a:xfrm>
        </p:spPr>
        <p:txBody>
          <a:bodyPr/>
          <a:lstStyle>
            <a:lvl1pPr marL="0" indent="0" algn="l">
              <a:buNone/>
              <a:defRPr sz="2400" b="1" i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00543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tekst (kwartbo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7FCA90-8C40-4D78-AE48-257B198B7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378856"/>
            <a:ext cx="10802937" cy="5210629"/>
          </a:xfrm>
        </p:spPr>
        <p:txBody>
          <a:bodyPr/>
          <a:lstStyle>
            <a:lvl1pPr>
              <a:buClr>
                <a:srgbClr val="32AFAA"/>
              </a:buClr>
              <a:defRPr/>
            </a:lvl1pPr>
            <a:lvl2pPr>
              <a:buClr>
                <a:srgbClr val="32AFAA"/>
              </a:buClr>
              <a:defRPr/>
            </a:lvl2pPr>
            <a:lvl3pPr>
              <a:buClr>
                <a:srgbClr val="32AFAA"/>
              </a:buClr>
              <a:defRPr/>
            </a:lvl3pPr>
            <a:lvl4pPr>
              <a:buClr>
                <a:srgbClr val="32AFAA"/>
              </a:buClr>
              <a:defRPr/>
            </a:lvl4pPr>
            <a:lvl5pPr>
              <a:buClr>
                <a:srgbClr val="32AFAA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5DD7B99-C85E-4EF5-82A7-69200FE5E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35783"/>
            <a:ext cx="10802937" cy="646331"/>
          </a:xfrm>
        </p:spPr>
        <p:txBody>
          <a:bodyPr>
            <a:spAutoFit/>
          </a:bodyPr>
          <a:lstStyle>
            <a:lvl1pPr>
              <a:defRPr sz="4000">
                <a:solidFill>
                  <a:srgbClr val="32AFAA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448803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1A5D-CBBD-5F4D-A92C-7409B68EA323}" type="datetimeFigureOut">
              <a:rPr lang="nl-NL" smtClean="0"/>
              <a:t>20-6-2023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3516B-E157-4D40-8E11-F6F1954DE48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9062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 +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206501" y="1681164"/>
            <a:ext cx="10075332" cy="6107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 b="1" i="1" cap="all" baseline="0">
                <a:solidFill>
                  <a:schemeClr val="accent1">
                    <a:lumMod val="75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nl-NL" sz="3000" b="1" i="1">
                <a:solidFill>
                  <a:schemeClr val="accent1">
                    <a:lumMod val="75000"/>
                  </a:schemeClr>
                </a:solidFill>
                <a:latin typeface="Arial"/>
              </a:rPr>
              <a:t>SUBTITEL</a:t>
            </a:r>
            <a:endParaRPr lang="nl-NL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53351"/>
            <a:ext cx="10075333" cy="3443259"/>
          </a:xfrm>
          <a:prstGeom prst="rect">
            <a:avLst/>
          </a:prstGeom>
        </p:spPr>
        <p:txBody>
          <a:bodyPr vert="horz"/>
          <a:lstStyle>
            <a:lvl1pPr marL="45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 sz="1800" b="0" i="1" baseline="0">
                <a:latin typeface="Arial"/>
              </a:defRPr>
            </a:lvl1pPr>
            <a:lvl2pPr>
              <a:lnSpc>
                <a:spcPct val="150000"/>
              </a:lnSpc>
              <a:buClr>
                <a:srgbClr val="075A99"/>
              </a:buClr>
              <a:defRPr sz="18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buClr>
                <a:srgbClr val="075A99"/>
              </a:buClr>
              <a:buFont typeface="Arial" pitchFamily="34" charset="0"/>
              <a:buChar char="•"/>
              <a:defRPr sz="1800" b="0" i="1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nl-NL" sz="1800" err="1">
                <a:latin typeface="Arial"/>
              </a:rPr>
              <a:t>Lorem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ipsum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dolor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sit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amet</a:t>
            </a:r>
            <a:endParaRPr lang="nl-NL" sz="1800">
              <a:latin typeface="Arial"/>
            </a:endParaRPr>
          </a:p>
          <a:p>
            <a:pPr lvl="0"/>
            <a:r>
              <a:rPr lang="nl-NL" sz="1800" err="1">
                <a:latin typeface="Arial"/>
              </a:rPr>
              <a:t>Consectetur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adipisci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elit</a:t>
            </a:r>
            <a:endParaRPr lang="nl-NL" sz="1800">
              <a:latin typeface="Arial"/>
            </a:endParaRPr>
          </a:p>
          <a:p>
            <a:pPr lvl="0"/>
            <a:r>
              <a:rPr lang="nl-NL" sz="1800" err="1">
                <a:latin typeface="Arial"/>
              </a:rPr>
              <a:t>Sed</a:t>
            </a:r>
            <a:r>
              <a:rPr lang="nl-NL" sz="1800">
                <a:latin typeface="Arial"/>
              </a:rPr>
              <a:t> do </a:t>
            </a:r>
            <a:r>
              <a:rPr lang="nl-NL" sz="1800" err="1">
                <a:latin typeface="Arial"/>
              </a:rPr>
              <a:t>eiusmod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tempor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incididunt</a:t>
            </a:r>
            <a:r>
              <a:rPr lang="nl-NL" sz="1800">
                <a:latin typeface="Arial"/>
              </a:rPr>
              <a:t> ut </a:t>
            </a:r>
            <a:r>
              <a:rPr lang="nl-NL" sz="1800" err="1">
                <a:latin typeface="Arial"/>
              </a:rPr>
              <a:t>labore</a:t>
            </a:r>
            <a:r>
              <a:rPr lang="nl-NL" sz="1800">
                <a:latin typeface="Arial"/>
              </a:rPr>
              <a:t> et</a:t>
            </a:r>
          </a:p>
          <a:p>
            <a:pPr lvl="0"/>
            <a:r>
              <a:rPr lang="nl-NL" sz="1800" err="1">
                <a:latin typeface="Arial"/>
              </a:rPr>
              <a:t>Dolore</a:t>
            </a:r>
            <a:r>
              <a:rPr lang="nl-NL" sz="1800">
                <a:latin typeface="Arial"/>
              </a:rPr>
              <a:t> magna </a:t>
            </a:r>
            <a:r>
              <a:rPr lang="nl-NL" sz="1800" err="1">
                <a:latin typeface="Arial"/>
              </a:rPr>
              <a:t>aliqua</a:t>
            </a:r>
            <a:r>
              <a:rPr lang="nl-NL" sz="1800">
                <a:latin typeface="Arial"/>
              </a:rPr>
              <a:t>. Ut </a:t>
            </a:r>
            <a:r>
              <a:rPr lang="nl-NL" sz="1800" err="1">
                <a:latin typeface="Arial"/>
              </a:rPr>
              <a:t>enim</a:t>
            </a:r>
            <a:r>
              <a:rPr lang="nl-NL" sz="1800">
                <a:latin typeface="Arial"/>
              </a:rPr>
              <a:t> ad </a:t>
            </a:r>
            <a:r>
              <a:rPr lang="nl-NL" sz="1800" err="1">
                <a:latin typeface="Arial"/>
              </a:rPr>
              <a:t>mimim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veniam</a:t>
            </a:r>
            <a:r>
              <a:rPr lang="nl-NL" sz="1800">
                <a:latin typeface="Arial"/>
              </a:rPr>
              <a:t>, </a:t>
            </a:r>
            <a:r>
              <a:rPr lang="nl-NL" sz="1800" err="1">
                <a:latin typeface="Arial"/>
              </a:rPr>
              <a:t>quis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nostrud</a:t>
            </a:r>
            <a:endParaRPr lang="nl-NL" sz="1800">
              <a:latin typeface="Arial"/>
            </a:endParaRPr>
          </a:p>
          <a:p>
            <a:pPr lvl="1"/>
            <a:r>
              <a:rPr lang="nl-NL" err="1">
                <a:latin typeface="Arial"/>
              </a:rPr>
              <a:t>Fsdfsdfsddsf</a:t>
            </a:r>
            <a:endParaRPr lang="nl-NL">
              <a:latin typeface="Arial"/>
            </a:endParaRPr>
          </a:p>
          <a:p>
            <a:pPr lvl="2"/>
            <a:r>
              <a:rPr lang="nl-NL" err="1"/>
              <a:t>fdfsdfsdfsd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6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dubb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FFCA341-871A-224D-AF19-7E38741998CB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617DB0-FCD4-3E41-90D7-E1718EF3B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3521" y="99105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1E3EB4-6D5E-E64B-B4C1-D0F614C5B3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03521" y="2088000"/>
            <a:ext cx="5183188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3974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EDB9A6A-D7DA-3C4E-B666-781687EB909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813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CF01E58-8548-9942-94CB-E6FB53435A0F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AF8913-852F-F649-8C62-08E5C9B46F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9588" y="749808"/>
            <a:ext cx="4068000" cy="532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9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4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43AADC2-B725-694F-AA5B-D0BD3CC85985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5076AE2-FA53-EF44-AF83-FD4B46947D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2000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AE988BA-138E-7F4B-9685-8B31A073E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8088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63F5DF3-5187-C841-84F8-532E86CE2D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2000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6CB3C09-13E8-6B4D-91C5-D72AB6BA21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8088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38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6AB013-C743-1A4B-9EE4-82E4E852E9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46B28E-E806-CB44-AFA6-CAD68AEFA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DF4D6DF-7A84-6941-ABA6-2BD856036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5606D-6FDD-EA42-9E96-CAB965D82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E06B4D2-57D4-9B41-A381-B2E0A36B5E93}" type="datetime1">
              <a:rPr lang="en-US" smtClean="0"/>
              <a:t>6/20/2023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6502D34-7296-E443-B7A0-CD774579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58" y="1327868"/>
            <a:ext cx="8924014" cy="178109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1E9C8A9-5E68-CA4E-B528-5585A0C6C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6052" y="3151804"/>
            <a:ext cx="7617520" cy="1567679"/>
          </a:xfrm>
        </p:spPr>
        <p:txBody>
          <a:bodyPr/>
          <a:lstStyle>
            <a:lvl1pPr marL="0" indent="0" algn="l">
              <a:buNone/>
              <a:defRPr sz="2400" b="1" i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9091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5497513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3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zw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B8C54C4-DA1A-4A49-AF8A-3B11286740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4A62E14-1406-EA4B-9845-2F187526B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DFB16-B842-0A40-816D-DE736918E7C9}" type="datetime1">
              <a:rPr lang="en-US" smtClean="0"/>
              <a:t>6/20/2023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8901926-31A0-C145-B666-CC0766FB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D87E2139-E797-DD44-86C6-499BDA703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0B1F4-3FE5-0E48-8338-215336840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AF9BC4-3693-9148-9E10-083265D9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58744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0505AC-0F46-3943-858A-CF21C8480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40D3126-1DE0-BC40-AD82-9887ED08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9115D78-CF1D-D447-B0CC-446139859351}" type="datetime1">
              <a:rPr lang="en-US" smtClean="0"/>
              <a:t>6/20/2023</a:t>
            </a:fld>
            <a:endParaRPr lang="en-US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291DEB7C-FC67-B34A-BC87-3559A1496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9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dubb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B9E7617-8B2D-4ED9-9D1E-0196F84782D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617DB0-FCD4-3E41-90D7-E1718EF3B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3521" y="99105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1E3EB4-6D5E-E64B-B4C1-D0F614C5B3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03521" y="2088000"/>
            <a:ext cx="5183188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434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0941952-7C9F-4712-9EA1-5D4E3CB088DD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889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D6CAB3C-AD0B-404B-B151-723245C7A390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AF8913-852F-F649-8C62-08E5C9B46F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9588" y="749808"/>
            <a:ext cx="4068000" cy="532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27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4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EC7A6B5F-4212-4698-87A2-9685258EB25A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5076AE2-FA53-EF44-AF83-FD4B46947D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2000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AE988BA-138E-7F4B-9685-8B31A073E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8088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63F5DF3-5187-C841-84F8-532E86CE2D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2000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6CB3C09-13E8-6B4D-91C5-D72AB6BA21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8088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50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 zw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46E8F8-F550-C64F-A4E1-22D63B0A3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4A62E14-1406-EA4B-9845-2F187526B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E2533-3ED9-48DC-87F5-3ABB4BB79432}" type="datetime1">
              <a:rPr lang="en-US" smtClean="0"/>
              <a:t>6/20/2023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8901926-31A0-C145-B666-CC0766FB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D87E2139-E797-DD44-86C6-499BDA703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0B1F4-3FE5-0E48-8338-215336840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AF9BC4-3693-9148-9E10-083265D9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728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 zw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3A64B6-F8C5-2C41-80A2-9C394B4E8A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AFD83-D72A-4EB6-AB1E-763BC40C0095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99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 zw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47B17-4CF9-0044-8090-2393D8EAA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4A62E14-1406-EA4B-9845-2F187526B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CF078-9E0F-4E9F-A595-02E78F2066BE}" type="datetime1">
              <a:rPr lang="en-US" smtClean="0"/>
              <a:t>6/20/2023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8901926-31A0-C145-B666-CC0766FB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D87E2139-E797-DD44-86C6-499BDA703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0B1F4-3FE5-0E48-8338-215336840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AF9BC4-3693-9148-9E10-083265D9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2014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AN zw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E12A82-996C-B141-85BD-5B28150949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2BC45-D084-44FB-8CE7-DD611F009241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04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VROUW zw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7E7A36-D7A4-0648-88A2-101D6BD15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1D39-D68F-9748-A1B8-140D3D354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50512-9F0A-4271-9F5A-866C85BE52A4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11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zw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7B872B-7771-164C-B16A-C2F8393AA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60B3-62AA-A642-A5B0-CEE22C2A40B4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145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ROUW zw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764D83-03A9-5E4C-B070-E71290D9AE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331DF-B314-454A-87C8-B58A42D1D108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04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VROUW zw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A0BFB0-91B6-634D-B965-2F50626F82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1D39-D68F-9748-A1B8-140D3D354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913B-C212-45B8-BC39-EB3AE672687D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06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ROUW zw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6E6FA9-D94C-E746-ACEE-70CDD355F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603D-1D7D-4C9A-90D0-EA8D6CB73CA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32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KIND zw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323FC-02E2-4242-A6DD-40BEFE427E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4A62E14-1406-EA4B-9845-2F187526B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4DEE4-E143-4B9A-9079-6765FF7C562D}" type="datetime1">
              <a:rPr lang="en-US" smtClean="0"/>
              <a:t>6/20/2023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8901926-31A0-C145-B666-CC0766FB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D87E2139-E797-DD44-86C6-499BDA703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0B1F4-3FE5-0E48-8338-215336840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AF9BC4-3693-9148-9E10-083265D9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5700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KIND zw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272775-98A1-C843-9B0D-C9BB78896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41E23-8591-4D88-B49C-1860B3AFF351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06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KIND zw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6F15F0-CDCB-5D48-B2EB-2AA641BF4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4A62E14-1406-EA4B-9845-2F187526B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F92EE-496F-4D00-A940-99820CB1324E}" type="datetime1">
              <a:rPr lang="en-US" smtClean="0"/>
              <a:t>6/20/2023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8901926-31A0-C145-B666-CC0766FB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D87E2139-E797-DD44-86C6-499BDA703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0B1F4-3FE5-0E48-8338-215336840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AF9BC4-3693-9148-9E10-083265D9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1288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KIND zw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D89B76-EAB6-C04F-BA00-93A3C571E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57B69-B6F9-4B9B-BE5A-F2A1F688103A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49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CIRKEL zw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6FB40-E7F9-1442-B317-F9BD00768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1D39-D68F-9748-A1B8-140D3D354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72A7-AF76-4EB6-B695-CD5454885E8B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65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AIM w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3E62E7-D5F3-1246-BA8D-290D8372C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9AC36CD-71D7-4B6C-8573-4822A2FB5D9C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51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AIM wit - MA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9DB447-F44C-3648-A431-42D92F148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5D4B519-6B8E-46A2-AA75-F926EE9E8D15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56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zw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32AF0-4F75-ED4E-B706-3E3D564B37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C4A62E14-1406-EA4B-9845-2F187526B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DFB16-B842-0A40-816D-DE736918E7C9}" type="datetime1">
              <a:rPr lang="en-US" smtClean="0"/>
              <a:t>6/20/2023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8901926-31A0-C145-B666-CC0766FBB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2" name="Footer Placeholder 6">
            <a:extLst>
              <a:ext uri="{FF2B5EF4-FFF2-40B4-BE49-F238E27FC236}">
                <a16:creationId xmlns:a16="http://schemas.microsoft.com/office/drawing/2014/main" id="{D87E2139-E797-DD44-86C6-499BDA703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60B1F4-3FE5-0E48-8338-215336840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EAF9BC4-3693-9148-9E10-083265D9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7195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AIM wit - VRO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37DFD-7041-1C4A-8901-1A711D378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B4ED733-D406-4E2C-9EAB-805AA8CE070E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538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LAIM wit - KI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EA1797-333F-0D4A-8BF0-8808D6C4C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991BA92-1689-4499-886C-AAA20D5C1C9D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821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uw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E3D53-3F8E-EE44-9E74-2626397E5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746B28E-E806-CB44-AFA6-CAD68AEFA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DF4D6DF-7A84-6941-ABA6-2BD856036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C75606D-6FDD-EA42-9E96-CAB965D82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518E15A-C8D3-48D2-8873-AD5AB7165473}" type="datetime1">
              <a:rPr lang="en-US" smtClean="0"/>
              <a:t>6/20/2023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86502D34-7296-E443-B7A0-CD7745797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558" y="1327868"/>
            <a:ext cx="8924014" cy="178109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1E9C8A9-5E68-CA4E-B528-5585A0C6C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6052" y="3151804"/>
            <a:ext cx="7617520" cy="1567679"/>
          </a:xfrm>
        </p:spPr>
        <p:txBody>
          <a:bodyPr/>
          <a:lstStyle>
            <a:lvl1pPr marL="0" indent="0" algn="l">
              <a:buNone/>
              <a:defRPr sz="2400" b="1" i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0959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dubb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B9E7617-8B2D-4ED9-9D1E-0196F84782D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617DB0-FCD4-3E41-90D7-E1718EF3B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3521" y="99105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1E3EB4-6D5E-E64B-B4C1-D0F614C5B3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03521" y="2088000"/>
            <a:ext cx="5183188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6342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0941952-7C9F-4712-9EA1-5D4E3CB088DD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957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CD6CAB3C-AD0B-404B-B151-723245C7A390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AF8913-852F-F649-8C62-08E5C9B46F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9588" y="749808"/>
            <a:ext cx="4068000" cy="532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19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4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EC7A6B5F-4212-4698-87A2-9685258EB25A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5076AE2-FA53-EF44-AF83-FD4B46947D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2000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AE988BA-138E-7F4B-9685-8B31A073E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8088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63F5DF3-5187-C841-84F8-532E86CE2D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2000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6CB3C09-13E8-6B4D-91C5-D72AB6BA21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8088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512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dubb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FFCA341-871A-224D-AF19-7E38741998CB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617DB0-FCD4-3E41-90D7-E1718EF3B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3521" y="99105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1E3EB4-6D5E-E64B-B4C1-D0F614C5B3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03521" y="2088000"/>
            <a:ext cx="5183188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448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EDB9A6A-D7DA-3C4E-B666-781687EB909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363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CF01E58-8548-9942-94CB-E6FB53435A0F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7AF8913-852F-F649-8C62-08E5C9B46F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9588" y="749808"/>
            <a:ext cx="4068000" cy="532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4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zw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909A0C-75CB-6B44-9AEF-2DCA2E6146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60B3-62AA-A642-A5B0-CEE22C2A40B4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11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wit 3 - 1 kolom 4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43AADC2-B725-694F-AA5B-D0BD3CC85985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0800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5076AE2-FA53-EF44-AF83-FD4B46947D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72000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AE988BA-138E-7F4B-9685-8B31A073E8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88088" y="758952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63F5DF3-5187-C841-84F8-532E86CE2D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2000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6CB3C09-13E8-6B4D-91C5-D72AB6BA21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88088" y="3573016"/>
            <a:ext cx="2520000" cy="2520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53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titel + 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206502" y="1681164"/>
            <a:ext cx="10075332" cy="539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 b="1" i="1">
                <a:latin typeface="Arial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5"/>
          </p:nvPr>
        </p:nvSpPr>
        <p:spPr>
          <a:xfrm>
            <a:off x="1206500" y="2291941"/>
            <a:ext cx="10075333" cy="3433419"/>
          </a:xfrm>
          <a:prstGeom prst="rect">
            <a:avLst/>
          </a:prstGeom>
        </p:spPr>
        <p:txBody>
          <a:bodyPr vert="horz"/>
          <a:lstStyle>
            <a:lvl1pPr marL="45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 sz="1800" b="0" i="1" baseline="0">
                <a:latin typeface="Arial"/>
              </a:defRPr>
            </a:lvl1pPr>
            <a:lvl2pPr>
              <a:lnSpc>
                <a:spcPct val="150000"/>
              </a:lnSpc>
              <a:buClr>
                <a:srgbClr val="075A99"/>
              </a:buClr>
              <a:defRPr sz="18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buClr>
                <a:srgbClr val="075A99"/>
              </a:buClr>
              <a:buFont typeface="Arial" pitchFamily="34" charset="0"/>
              <a:buChar char="•"/>
              <a:defRPr sz="1800" b="0" i="1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DA54F858-C152-48D1-A055-B7EF9523CE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64851" y="5891214"/>
            <a:ext cx="922867" cy="365125"/>
          </a:xfrm>
          <a:prstGeom prst="rect">
            <a:avLst/>
          </a:prstGeom>
        </p:spPr>
        <p:txBody>
          <a:bodyPr anchor="ctr" anchorCtr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39EF1E-A033-44AA-A317-2D695098EF1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4514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285752" y="190501"/>
            <a:ext cx="11652249" cy="5497513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4A9E1B08-9B6D-4DE5-BB8D-FEF4A835AC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64851" y="5891214"/>
            <a:ext cx="922867" cy="365125"/>
          </a:xfrm>
          <a:prstGeom prst="rect">
            <a:avLst/>
          </a:prstGeom>
        </p:spPr>
        <p:txBody>
          <a:bodyPr anchor="ctr" anchorCtr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ED36A6D-B71E-45F0-A04D-7771222C953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466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+ Ondertitel + 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1206501" y="1681164"/>
            <a:ext cx="10075332" cy="6107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 b="1" i="1" cap="all" baseline="0">
                <a:solidFill>
                  <a:schemeClr val="accent1">
                    <a:lumMod val="75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4"/>
          </p:nvPr>
        </p:nvSpPr>
        <p:spPr>
          <a:xfrm>
            <a:off x="1206501" y="2353351"/>
            <a:ext cx="10075332" cy="5395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500" b="1" i="1">
                <a:latin typeface="Arial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5"/>
          </p:nvPr>
        </p:nvSpPr>
        <p:spPr>
          <a:xfrm>
            <a:off x="1206500" y="2964113"/>
            <a:ext cx="10075333" cy="2832496"/>
          </a:xfrm>
          <a:prstGeom prst="rect">
            <a:avLst/>
          </a:prstGeom>
        </p:spPr>
        <p:txBody>
          <a:bodyPr vert="horz"/>
          <a:lstStyle>
            <a:lvl1pPr marL="45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 sz="1800" b="0" i="1" baseline="0">
                <a:latin typeface="Arial"/>
              </a:defRPr>
            </a:lvl1pPr>
            <a:lvl2pPr>
              <a:lnSpc>
                <a:spcPct val="150000"/>
              </a:lnSpc>
              <a:buClr>
                <a:srgbClr val="075A99"/>
              </a:buClr>
              <a:defRPr sz="18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buClr>
                <a:srgbClr val="075A99"/>
              </a:buClr>
              <a:buFont typeface="Arial" pitchFamily="34" charset="0"/>
              <a:buChar char="•"/>
              <a:defRPr sz="1800" b="0" i="1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3733D5B9-5C4D-4CCC-9505-8E374022D1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864851" y="5891214"/>
            <a:ext cx="922867" cy="365125"/>
          </a:xfrm>
          <a:prstGeom prst="rect">
            <a:avLst/>
          </a:prstGeom>
        </p:spPr>
        <p:txBody>
          <a:bodyPr anchor="ctr" anchorCtr="0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5B0AAD-4680-4A04-A1D1-A05C337B28B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8448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i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D70C3-BA4B-5543-BC39-B29BFF5FE0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bg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44EE973-AA49-744D-88FD-14CF060BFAE7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28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75530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21868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634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23705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6656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zw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627F7D-F9FB-484E-9D5F-90DCD605BB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1D39-D68F-9748-A1B8-140D3D354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8FC2-B1C3-5E4F-9E82-057F8D3B7800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53298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44582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04550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28006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1237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58161"/>
      </p:ext>
    </p:extLst>
  </p:cSld>
  <p:clrMapOvr>
    <a:masterClrMapping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EDB9A6A-D7DA-3C4E-B666-781687EB909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20832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bject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4A7FEE36-D072-436C-8C9B-186FA8616D1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0864850" y="5891213"/>
            <a:ext cx="922338" cy="365125"/>
          </a:xfrm>
        </p:spPr>
        <p:txBody>
          <a:bodyPr anchorCtr="1"/>
          <a:lstStyle>
            <a:lvl1pPr algn="ctr">
              <a:defRPr lang="nl-NL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FAC7C3-8DFD-4D1D-8D25-0B1E9B9C2B93}" type="slidenum"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94333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55258"/>
      </p:ext>
    </p:extLst>
  </p:cSld>
  <p:clrMapOvr>
    <a:masterClrMapping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4698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zw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7A5D03-D527-534C-8CDA-40279BB6A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60B3-62AA-A642-A5B0-CEE22C2A40B4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112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04665"/>
      </p:ext>
    </p:extLst>
  </p:cSld>
  <p:clrMapOvr>
    <a:masterClrMapping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43931"/>
      </p:ext>
    </p:extLst>
  </p:cSld>
  <p:clrMapOvr>
    <a:masterClrMapping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590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41916"/>
      </p:ext>
    </p:extLst>
  </p:cSld>
  <p:clrMapOvr>
    <a:masterClrMapping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87476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84993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53396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07475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19056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5497513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3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41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zw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82BC2A-4DAF-A64B-BD15-FCBD0130E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1122363"/>
            <a:ext cx="777107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1D39-D68F-9748-A1B8-140D3D354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9558" y="3427109"/>
            <a:ext cx="7771075" cy="1655762"/>
          </a:xfrm>
        </p:spPr>
        <p:txBody>
          <a:bodyPr>
            <a:normAutofit/>
          </a:bodyPr>
          <a:lstStyle>
            <a:lvl1pPr marL="0" indent="0" algn="l">
              <a:buNone/>
              <a:defRPr sz="3600" b="1" i="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38FC2-B1C3-5E4F-9E82-057F8D3B7800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514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EDB9A6A-D7DA-3C4E-B666-781687EB909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001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pagina + onder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 hasCustomPrompt="1"/>
          </p:nvPr>
        </p:nvSpPr>
        <p:spPr>
          <a:xfrm>
            <a:off x="285752" y="190501"/>
            <a:ext cx="11652249" cy="4999017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 om een object toe te voegen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285752" y="5248914"/>
            <a:ext cx="11652249" cy="36811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i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Onderschrift</a:t>
            </a:r>
            <a:endParaRPr lang="nl-BE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33A3AE9-6728-D54F-94E4-339DA25A32E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9935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bjectpagina + ond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5"/>
          <p:cNvSpPr txBox="1">
            <a:spLocks noGrp="1"/>
          </p:cNvSpPr>
          <p:nvPr>
            <p:ph type="body" idx="4294967295"/>
          </p:nvPr>
        </p:nvSpPr>
        <p:spPr>
          <a:xfrm>
            <a:off x="285750" y="5248912"/>
            <a:ext cx="11652244" cy="368119"/>
          </a:xfrm>
        </p:spPr>
        <p:txBody>
          <a:bodyPr/>
          <a:lstStyle>
            <a:lvl1pPr>
              <a:defRPr lang="nl-NL" sz="1800" i="1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Onderschrift</a:t>
            </a:r>
            <a:endParaRPr lang="nl-BE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ED01A788-5BF3-489F-8AEB-A4A14B6AD1C4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0864850" y="5891213"/>
            <a:ext cx="922338" cy="365125"/>
          </a:xfrm>
        </p:spPr>
        <p:txBody>
          <a:bodyPr anchorCtr="1"/>
          <a:lstStyle>
            <a:lvl1pPr algn="ctr">
              <a:defRPr lang="nl-N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5ACCCE1-3E0E-498E-90BE-B3D958AA08F4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4124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titel +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0865061" y="5891610"/>
            <a:ext cx="922268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A3AE9-6728-D54F-94E4-339DA25A32E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206501" y="1681164"/>
            <a:ext cx="10075332" cy="6107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000" b="1" i="1" cap="all" baseline="0">
                <a:solidFill>
                  <a:schemeClr val="accent1">
                    <a:lumMod val="75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nl-NL" sz="3000" b="1" i="1">
                <a:solidFill>
                  <a:schemeClr val="accent1">
                    <a:lumMod val="75000"/>
                  </a:schemeClr>
                </a:solidFill>
                <a:latin typeface="Arial"/>
              </a:rPr>
              <a:t>SUBTITEL</a:t>
            </a:r>
            <a:endParaRPr lang="nl-NL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5" hasCustomPrompt="1"/>
          </p:nvPr>
        </p:nvSpPr>
        <p:spPr>
          <a:xfrm>
            <a:off x="1206500" y="2353351"/>
            <a:ext cx="10075333" cy="3443259"/>
          </a:xfrm>
          <a:prstGeom prst="rect">
            <a:avLst/>
          </a:prstGeom>
        </p:spPr>
        <p:txBody>
          <a:bodyPr vert="horz"/>
          <a:lstStyle>
            <a:lvl1pPr marL="45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defRPr sz="1800" b="0" i="1" baseline="0">
                <a:latin typeface="Arial"/>
              </a:defRPr>
            </a:lvl1pPr>
            <a:lvl2pPr>
              <a:lnSpc>
                <a:spcPct val="150000"/>
              </a:lnSpc>
              <a:buClr>
                <a:srgbClr val="075A99"/>
              </a:buClr>
              <a:defRPr sz="18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50000"/>
              </a:lnSpc>
              <a:buClr>
                <a:srgbClr val="075A99"/>
              </a:buClr>
              <a:buFont typeface="Arial" pitchFamily="34" charset="0"/>
              <a:buChar char="•"/>
              <a:defRPr sz="1800" b="0" i="1">
                <a:latin typeface="Arial" pitchFamily="34" charset="0"/>
                <a:cs typeface="Arial" pitchFamily="34" charset="0"/>
              </a:defRPr>
            </a:lvl3pPr>
          </a:lstStyle>
          <a:p>
            <a:pPr lvl="0"/>
            <a:r>
              <a:rPr lang="nl-NL" sz="1800" err="1">
                <a:latin typeface="Arial"/>
              </a:rPr>
              <a:t>Lorem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ipsum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dolor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sit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amet</a:t>
            </a:r>
            <a:endParaRPr lang="nl-NL" sz="1800">
              <a:latin typeface="Arial"/>
            </a:endParaRPr>
          </a:p>
          <a:p>
            <a:pPr lvl="0"/>
            <a:r>
              <a:rPr lang="nl-NL" sz="1800" err="1">
                <a:latin typeface="Arial"/>
              </a:rPr>
              <a:t>Consectetur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adipisci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elit</a:t>
            </a:r>
            <a:endParaRPr lang="nl-NL" sz="1800">
              <a:latin typeface="Arial"/>
            </a:endParaRPr>
          </a:p>
          <a:p>
            <a:pPr lvl="0"/>
            <a:r>
              <a:rPr lang="nl-NL" sz="1800" err="1">
                <a:latin typeface="Arial"/>
              </a:rPr>
              <a:t>Sed</a:t>
            </a:r>
            <a:r>
              <a:rPr lang="nl-NL" sz="1800">
                <a:latin typeface="Arial"/>
              </a:rPr>
              <a:t> do </a:t>
            </a:r>
            <a:r>
              <a:rPr lang="nl-NL" sz="1800" err="1">
                <a:latin typeface="Arial"/>
              </a:rPr>
              <a:t>eiusmod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tempor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incididunt</a:t>
            </a:r>
            <a:r>
              <a:rPr lang="nl-NL" sz="1800">
                <a:latin typeface="Arial"/>
              </a:rPr>
              <a:t> ut </a:t>
            </a:r>
            <a:r>
              <a:rPr lang="nl-NL" sz="1800" err="1">
                <a:latin typeface="Arial"/>
              </a:rPr>
              <a:t>labore</a:t>
            </a:r>
            <a:r>
              <a:rPr lang="nl-NL" sz="1800">
                <a:latin typeface="Arial"/>
              </a:rPr>
              <a:t> et</a:t>
            </a:r>
          </a:p>
          <a:p>
            <a:pPr lvl="0"/>
            <a:r>
              <a:rPr lang="nl-NL" sz="1800" err="1">
                <a:latin typeface="Arial"/>
              </a:rPr>
              <a:t>Dolore</a:t>
            </a:r>
            <a:r>
              <a:rPr lang="nl-NL" sz="1800">
                <a:latin typeface="Arial"/>
              </a:rPr>
              <a:t> magna </a:t>
            </a:r>
            <a:r>
              <a:rPr lang="nl-NL" sz="1800" err="1">
                <a:latin typeface="Arial"/>
              </a:rPr>
              <a:t>aliqua</a:t>
            </a:r>
            <a:r>
              <a:rPr lang="nl-NL" sz="1800">
                <a:latin typeface="Arial"/>
              </a:rPr>
              <a:t>. Ut </a:t>
            </a:r>
            <a:r>
              <a:rPr lang="nl-NL" sz="1800" err="1">
                <a:latin typeface="Arial"/>
              </a:rPr>
              <a:t>enim</a:t>
            </a:r>
            <a:r>
              <a:rPr lang="nl-NL" sz="1800">
                <a:latin typeface="Arial"/>
              </a:rPr>
              <a:t> ad </a:t>
            </a:r>
            <a:r>
              <a:rPr lang="nl-NL" sz="1800" err="1">
                <a:latin typeface="Arial"/>
              </a:rPr>
              <a:t>mimim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veniam</a:t>
            </a:r>
            <a:r>
              <a:rPr lang="nl-NL" sz="1800">
                <a:latin typeface="Arial"/>
              </a:rPr>
              <a:t>, </a:t>
            </a:r>
            <a:r>
              <a:rPr lang="nl-NL" sz="1800" err="1">
                <a:latin typeface="Arial"/>
              </a:rPr>
              <a:t>quis</a:t>
            </a:r>
            <a:r>
              <a:rPr lang="nl-NL" sz="1800">
                <a:latin typeface="Arial"/>
              </a:rPr>
              <a:t> </a:t>
            </a:r>
            <a:r>
              <a:rPr lang="nl-NL" sz="1800" err="1">
                <a:latin typeface="Arial"/>
              </a:rPr>
              <a:t>nostrud</a:t>
            </a:r>
            <a:endParaRPr lang="nl-NL" sz="1800">
              <a:latin typeface="Arial"/>
            </a:endParaRPr>
          </a:p>
          <a:p>
            <a:pPr lvl="1"/>
            <a:r>
              <a:rPr lang="nl-NL" err="1">
                <a:latin typeface="Arial"/>
              </a:rPr>
              <a:t>Fsdfsdfsddsf</a:t>
            </a:r>
            <a:endParaRPr lang="nl-NL">
              <a:latin typeface="Arial"/>
            </a:endParaRPr>
          </a:p>
          <a:p>
            <a:pPr lvl="2"/>
            <a:r>
              <a:rPr lang="nl-NL" err="1"/>
              <a:t>fdfsdfsdfsd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813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C0505AC-0F46-3943-858A-CF21C8480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40D3126-1DE0-BC40-AD82-9887ED0873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A9115D78-CF1D-D447-B0CC-446139859351}" type="datetime1">
              <a:rPr lang="en-US" smtClean="0"/>
              <a:t>6/20/2023</a:t>
            </a:fld>
            <a:endParaRPr lang="en-US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291DEB7C-FC67-B34A-BC87-3559A1496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041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 3 dubb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271107" y="991054"/>
            <a:ext cx="5157782" cy="823910"/>
          </a:xfrm>
        </p:spPr>
        <p:txBody>
          <a:bodyPr anchor="b"/>
          <a:lstStyle>
            <a:lvl1pPr>
              <a:defRPr sz="2400" b="1" cap="all">
                <a:solidFill>
                  <a:srgbClr val="00B1EB"/>
                </a:solidFill>
                <a:latin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4294967295"/>
          </p:nvPr>
        </p:nvSpPr>
        <p:spPr>
          <a:xfrm>
            <a:off x="1271107" y="2087995"/>
            <a:ext cx="5157782" cy="3490283"/>
          </a:xfr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6603522" y="991054"/>
            <a:ext cx="5183184" cy="823910"/>
          </a:xfrm>
        </p:spPr>
        <p:txBody>
          <a:bodyPr anchor="b"/>
          <a:lstStyle>
            <a:lvl1pPr>
              <a:defRPr sz="2400" b="1" cap="all">
                <a:solidFill>
                  <a:srgbClr val="00B1EB"/>
                </a:solidFill>
                <a:latin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5"/>
          <p:cNvSpPr txBox="1">
            <a:spLocks noGrp="1"/>
          </p:cNvSpPr>
          <p:nvPr>
            <p:ph idx="4294967295"/>
          </p:nvPr>
        </p:nvSpPr>
        <p:spPr>
          <a:xfrm>
            <a:off x="6603522" y="2087995"/>
            <a:ext cx="5183184" cy="3490283"/>
          </a:xfrm>
        </p:spPr>
        <p:txBody>
          <a:bodyPr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E57B8D6-6E79-27EC-B114-9FC18245766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2ABF9-1EF4-4081-84C9-7FE927F2ECC8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BBAAB1F1-C818-BF4A-167B-5579B05E6100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134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 3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271107" y="991054"/>
            <a:ext cx="5157782" cy="823910"/>
          </a:xfrm>
        </p:spPr>
        <p:txBody>
          <a:bodyPr anchor="b"/>
          <a:lstStyle>
            <a:lvl1pPr>
              <a:defRPr sz="2400" b="1" cap="all">
                <a:solidFill>
                  <a:srgbClr val="00B1EB"/>
                </a:solidFill>
                <a:latin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4294967295"/>
          </p:nvPr>
        </p:nvSpPr>
        <p:spPr>
          <a:xfrm>
            <a:off x="1271107" y="2087995"/>
            <a:ext cx="5157782" cy="3490283"/>
          </a:xfrm>
        </p:spPr>
        <p:txBody>
          <a:bodyPr lIns="90004"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B102B91-45CD-0E14-4BC8-374DCE02341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FA6B5-DB4C-4EDD-8B67-097746640792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4A9EE0E2-53DB-5CEE-3AD0-3F82ECF68ED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52558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 3 1 kolom 1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271107" y="991054"/>
            <a:ext cx="5157782" cy="823910"/>
          </a:xfrm>
        </p:spPr>
        <p:txBody>
          <a:bodyPr anchor="b"/>
          <a:lstStyle>
            <a:lvl1pPr>
              <a:defRPr sz="2400" b="1" cap="all">
                <a:solidFill>
                  <a:srgbClr val="00B1EB"/>
                </a:solidFill>
                <a:latin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4294967295"/>
          </p:nvPr>
        </p:nvSpPr>
        <p:spPr>
          <a:xfrm>
            <a:off x="1270796" y="2087995"/>
            <a:ext cx="5157782" cy="3490283"/>
          </a:xfrm>
        </p:spPr>
        <p:txBody>
          <a:bodyPr lIns="90004"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4"/>
          <p:cNvSpPr txBox="1">
            <a:spLocks noGrp="1"/>
          </p:cNvSpPr>
          <p:nvPr>
            <p:ph type="pic" idx="4294967295"/>
          </p:nvPr>
        </p:nvSpPr>
        <p:spPr>
          <a:xfrm>
            <a:off x="8129592" y="749808"/>
            <a:ext cx="4068001" cy="5327998"/>
          </a:xfrm>
        </p:spPr>
        <p:txBody>
          <a:bodyPr anchorCtr="1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F69A43-429D-555F-02C3-01C14AB259A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74FDE-AA26-4573-A977-373776862883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55A21A7A-ECCC-F100-4493-52FD1D408F8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6296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it 3 1 kolom 4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271107" y="991054"/>
            <a:ext cx="5157782" cy="823910"/>
          </a:xfrm>
        </p:spPr>
        <p:txBody>
          <a:bodyPr anchor="b"/>
          <a:lstStyle>
            <a:lvl1pPr>
              <a:defRPr sz="2400" b="1" cap="all">
                <a:solidFill>
                  <a:srgbClr val="00B1EB"/>
                </a:solidFill>
                <a:latin typeface="Arial Blac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4294967295"/>
          </p:nvPr>
        </p:nvSpPr>
        <p:spPr>
          <a:xfrm>
            <a:off x="1270796" y="2087995"/>
            <a:ext cx="5157782" cy="3490283"/>
          </a:xfrm>
        </p:spPr>
        <p:txBody>
          <a:bodyPr lIns="90004"/>
          <a:lstStyle>
            <a:lvl1pPr>
              <a:defRPr sz="28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4"/>
          <p:cNvSpPr txBox="1">
            <a:spLocks noGrp="1"/>
          </p:cNvSpPr>
          <p:nvPr>
            <p:ph type="pic" idx="4294967295"/>
          </p:nvPr>
        </p:nvSpPr>
        <p:spPr>
          <a:xfrm>
            <a:off x="9672001" y="758952"/>
            <a:ext cx="2520004" cy="2520004"/>
          </a:xfrm>
        </p:spPr>
        <p:txBody>
          <a:bodyPr anchorCtr="1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4"/>
          <p:cNvSpPr txBox="1">
            <a:spLocks noGrp="1"/>
          </p:cNvSpPr>
          <p:nvPr>
            <p:ph type="pic" idx="4294967295"/>
          </p:nvPr>
        </p:nvSpPr>
        <p:spPr>
          <a:xfrm>
            <a:off x="6888083" y="758952"/>
            <a:ext cx="2520004" cy="2520004"/>
          </a:xfrm>
        </p:spPr>
        <p:txBody>
          <a:bodyPr anchorCtr="1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4"/>
          <p:cNvSpPr txBox="1">
            <a:spLocks noGrp="1"/>
          </p:cNvSpPr>
          <p:nvPr>
            <p:ph type="pic" idx="4294967295"/>
          </p:nvPr>
        </p:nvSpPr>
        <p:spPr>
          <a:xfrm>
            <a:off x="9672001" y="3573018"/>
            <a:ext cx="2520004" cy="2520004"/>
          </a:xfrm>
        </p:spPr>
        <p:txBody>
          <a:bodyPr anchorCtr="1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4"/>
          <p:cNvSpPr txBox="1">
            <a:spLocks noGrp="1"/>
          </p:cNvSpPr>
          <p:nvPr>
            <p:ph type="pic" idx="4294967295"/>
          </p:nvPr>
        </p:nvSpPr>
        <p:spPr>
          <a:xfrm>
            <a:off x="6888083" y="3573018"/>
            <a:ext cx="2520004" cy="2520004"/>
          </a:xfrm>
        </p:spPr>
        <p:txBody>
          <a:bodyPr anchorCtr="1">
            <a:normAutofit/>
          </a:bodyPr>
          <a:lstStyle>
            <a:lvl1pPr algn="ctr"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A7586D-5638-C052-6E30-B3C71BDBCE4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49D19-BDCA-42D4-98AC-A420005BC2E3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1361B558-F1EE-419F-488C-DD293AAE0CF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952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auw">
    <p:bg>
      <p:bgPr>
        <a:solidFill>
          <a:srgbClr val="00B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1269562" y="1327864"/>
            <a:ext cx="8924013" cy="178109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2576047" y="3151799"/>
            <a:ext cx="7617518" cy="1567674"/>
          </a:xfr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91F71CA-3F4B-66A9-B8B1-00F5E2648ED0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FF521-B1D4-44FF-A2D6-2D0602738F0F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975DFFEC-D4FF-9997-36A2-1EC62D62CBC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7466013" y="6267450"/>
            <a:ext cx="3205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58E56-FA10-3D05-948B-2DC485863F02}"/>
              </a:ext>
            </a:extLst>
          </p:cNvPr>
          <p:cNvSpPr txBox="1"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D1F88-312B-47C3-B41F-1D987A3B555F}" type="datetime1">
              <a:rPr lang="nl-NL"/>
              <a:pPr>
                <a:defRPr/>
              </a:pPr>
              <a:t>20-6-2023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97370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zwar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1964C4-08BA-9949-BBBC-F40EBC9E7E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CB7BAD-EF37-4B4E-97F8-654511196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558" y="2211692"/>
            <a:ext cx="582300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u="heavy" baseline="0">
                <a:solidFill>
                  <a:schemeClr val="tx1"/>
                </a:solidFill>
                <a:uFill>
                  <a:solidFill>
                    <a:schemeClr val="accent1"/>
                  </a:solidFill>
                </a:u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350E-96A8-DE4D-A0AC-EA08D5417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60B3-62AA-A642-A5B0-CEE22C2A40B4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082BD-581A-8243-9D3D-6B67E0E28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5F4B2-BECE-D84E-BEE6-BE405038AB0F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AC96C500-8F78-B744-93D7-762B492F52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730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pagina + ond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5"/>
          <p:cNvSpPr txBox="1">
            <a:spLocks noGrp="1"/>
          </p:cNvSpPr>
          <p:nvPr>
            <p:ph type="body" idx="4294967295"/>
          </p:nvPr>
        </p:nvSpPr>
        <p:spPr>
          <a:xfrm>
            <a:off x="285750" y="5248912"/>
            <a:ext cx="11652244" cy="368119"/>
          </a:xfrm>
        </p:spPr>
        <p:txBody>
          <a:bodyPr/>
          <a:lstStyle>
            <a:lvl1pPr>
              <a:defRPr lang="nl-NL" sz="1800" i="1"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Onderschrift</a:t>
            </a:r>
            <a:endParaRPr lang="nl-BE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F3BBEA6F-61A8-587E-65A0-B8DAFA661542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0864850" y="5891213"/>
            <a:ext cx="922338" cy="365125"/>
          </a:xfrm>
        </p:spPr>
        <p:txBody>
          <a:bodyPr anchorCtr="1"/>
          <a:lstStyle>
            <a:lvl1pPr algn="ctr">
              <a:defRPr lang="nl-N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76E3C5-AFC8-49C3-B2F2-5A1A916F6221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491617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4C89EB61-9622-0A62-EE2F-689FDAFBE8E5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10864850" y="5891213"/>
            <a:ext cx="922338" cy="365125"/>
          </a:xfrm>
        </p:spPr>
        <p:txBody>
          <a:bodyPr anchorCtr="1"/>
          <a:lstStyle>
            <a:lvl1pPr algn="ctr">
              <a:defRPr lang="nl-N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197844-196D-4DBE-94D5-7CA98E698A4D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765282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187027-9045-D25A-79B4-70A83F786EAE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2955-F8C2-4783-A161-E0F4097C105A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3" name="Footer Placeholder 18">
            <a:extLst>
              <a:ext uri="{FF2B5EF4-FFF2-40B4-BE49-F238E27FC236}">
                <a16:creationId xmlns:a16="http://schemas.microsoft.com/office/drawing/2014/main" id="{7F126966-E85C-E7FA-3C13-5AA4BC99862D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388854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1269562" y="3427107"/>
            <a:ext cx="7771074" cy="1655758"/>
          </a:xfrm>
        </p:spPr>
        <p:txBody>
          <a:bodyPr/>
          <a:lstStyle>
            <a:lvl1pPr>
              <a:defRPr sz="3600" b="1" cap="all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2FB5D88-63A3-98F3-1D3B-C5FA6A01E0D6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B309-CC5D-4F93-8F03-25590C2DA5B2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05FF2-2C3D-AF41-649A-E9AD35A44F65}"/>
              </a:ext>
            </a:extLst>
          </p:cNvPr>
          <p:cNvSpPr txBox="1">
            <a:spLocks noGrp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02382-1C47-47EF-8794-AE72816FAB36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320A0367-EDF9-B49F-A69E-FEE64D838BFA}"/>
              </a:ext>
            </a:extLst>
          </p:cNvPr>
          <p:cNvSpPr txBox="1">
            <a:spLocks noGrp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2948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el + bullet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3"/>
          <p:cNvSpPr txBox="1">
            <a:spLocks noGrp="1"/>
          </p:cNvSpPr>
          <p:nvPr>
            <p:ph type="body" idx="4294967295"/>
          </p:nvPr>
        </p:nvSpPr>
        <p:spPr>
          <a:xfrm>
            <a:off x="1206505" y="1681160"/>
            <a:ext cx="10075334" cy="610773"/>
          </a:xfrm>
        </p:spPr>
        <p:txBody>
          <a:bodyPr/>
          <a:lstStyle>
            <a:lvl1pPr>
              <a:defRPr lang="nl-NL" sz="3000" b="1" i="1" cap="all">
                <a:solidFill>
                  <a:srgbClr val="0085B0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3" name="Tijdelijke aanduiding voor tekst 17"/>
          <p:cNvSpPr txBox="1">
            <a:spLocks noGrp="1"/>
          </p:cNvSpPr>
          <p:nvPr>
            <p:ph type="body" idx="4294967295"/>
          </p:nvPr>
        </p:nvSpPr>
        <p:spPr>
          <a:xfrm>
            <a:off x="1206495" y="2353354"/>
            <a:ext cx="10075334" cy="3443255"/>
          </a:xfrm>
        </p:spPr>
        <p:txBody>
          <a:bodyPr/>
          <a:lstStyle>
            <a:lvl1pPr marL="450003">
              <a:lnSpc>
                <a:spcPct val="150000"/>
              </a:lnSpc>
              <a:defRPr lang="nl-NL" sz="1800" i="1"/>
            </a:lvl1pPr>
            <a:lvl2pPr marL="450003" lvl="0" indent="0">
              <a:lnSpc>
                <a:spcPct val="150000"/>
              </a:lnSpc>
              <a:spcBef>
                <a:spcPts val="1000"/>
              </a:spcBef>
              <a:buNone/>
              <a:defRPr lang="nl-NL" sz="1800" i="1"/>
            </a:lvl2pPr>
            <a:lvl3pPr marL="450003" lvl="0" indent="0">
              <a:lnSpc>
                <a:spcPct val="150000"/>
              </a:lnSpc>
              <a:spcBef>
                <a:spcPts val="1000"/>
              </a:spcBef>
              <a:buNone/>
              <a:defRPr lang="nl-NL" sz="1800" i="1"/>
            </a:lvl3pPr>
            <a:lvl4pPr marL="450003" lvl="0" indent="0">
              <a:lnSpc>
                <a:spcPct val="150000"/>
              </a:lnSpc>
              <a:spcBef>
                <a:spcPts val="1000"/>
              </a:spcBef>
              <a:buNone/>
              <a:defRPr lang="nl-NL" sz="1800" i="1"/>
            </a:lvl4pPr>
            <a:lvl5pPr marL="450003" lvl="1" indent="0">
              <a:lnSpc>
                <a:spcPct val="150000"/>
              </a:lnSpc>
              <a:spcBef>
                <a:spcPts val="1000"/>
              </a:spcBef>
              <a:buNone/>
              <a:defRPr lang="nl-NL" sz="1800" i="1"/>
            </a:lvl5pPr>
            <a:lvl6pPr marL="450003" marR="0" lvl="2" indent="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lang="nl-NL" b="0" i="1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6pPr>
          </a:lstStyle>
          <a:p>
            <a:pPr lvl="0"/>
            <a:r>
              <a:rPr lang="nl-NL"/>
              <a:t>Lorem ipsum dolor sit amet</a:t>
            </a:r>
          </a:p>
          <a:p>
            <a:pPr lvl="0"/>
            <a:r>
              <a:rPr lang="nl-NL"/>
              <a:t>Consectetur adipisci elit</a:t>
            </a:r>
          </a:p>
          <a:p>
            <a:pPr lvl="0"/>
            <a:r>
              <a:rPr lang="nl-NL"/>
              <a:t>Sed do eiusmod tempor incididunt ut labore et</a:t>
            </a:r>
          </a:p>
          <a:p>
            <a:pPr lvl="0"/>
            <a:r>
              <a:rPr lang="nl-NL"/>
              <a:t>Dolore magna aliqua. Ut enim ad mimim veniam, quis nostrud</a:t>
            </a:r>
          </a:p>
          <a:p>
            <a:pPr lvl="1"/>
            <a:r>
              <a:rPr lang="nl-NL"/>
              <a:t>Fsdfsdfsddsf</a:t>
            </a:r>
          </a:p>
          <a:p>
            <a:pPr lvl="2"/>
            <a:r>
              <a:rPr lang="nl-NL"/>
              <a:t>fdfsdfsdfsd</a:t>
            </a:r>
          </a:p>
        </p:txBody>
      </p:sp>
    </p:spTree>
    <p:extLst>
      <p:ext uri="{BB962C8B-B14F-4D97-AF65-F5344CB8AC3E}">
        <p14:creationId xmlns:p14="http://schemas.microsoft.com/office/powerpoint/2010/main" val="26473614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EFC18EC-0475-8225-7245-CC1D4CB318CF}"/>
              </a:ext>
            </a:extLst>
          </p:cNvPr>
          <p:cNvSpPr txBox="1"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F7FDB26-D4B9-3609-90BB-095FEA188BCD}"/>
              </a:ext>
            </a:extLst>
          </p:cNvPr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6F1F9-BAC1-4FA9-943E-58EF061E2168}" type="slidenum">
              <a:rPr/>
              <a:pPr>
                <a:defRPr/>
              </a:pPr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58245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04AE0D-483A-23A9-9FD2-6A4DB7FBFA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C76ADCE-D8A9-4F15-95DC-94EF27F20A5E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C92EB1-DF66-0152-3CFD-8F2E5AAB86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 rtlCol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5376C14-08C8-497A-B367-3C1EB5383E2E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4" name="Footer Placeholder 18">
            <a:extLst>
              <a:ext uri="{FF2B5EF4-FFF2-40B4-BE49-F238E27FC236}">
                <a16:creationId xmlns:a16="http://schemas.microsoft.com/office/drawing/2014/main" id="{CF97DA86-3AA6-8AF8-B3BC-0AA3188949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7019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pagina + ondersch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quarter" idx="10"/>
          </p:nvPr>
        </p:nvSpPr>
        <p:spPr>
          <a:xfrm>
            <a:off x="285752" y="190501"/>
            <a:ext cx="11652249" cy="4999017"/>
          </a:xfrm>
          <a:prstGeom prst="rect">
            <a:avLst/>
          </a:prstGeom>
        </p:spPr>
        <p:txBody>
          <a:bodyPr/>
          <a:lstStyle>
            <a:lvl1pPr>
              <a:buNone/>
              <a:defRPr sz="1800" b="0" i="1" u="none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1"/>
          </p:nvPr>
        </p:nvSpPr>
        <p:spPr>
          <a:xfrm>
            <a:off x="285752" y="5248914"/>
            <a:ext cx="11652249" cy="368116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i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9626527-4D72-C4CC-9F59-DDF18E97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4850" y="5891213"/>
            <a:ext cx="922338" cy="365125"/>
          </a:xfrm>
        </p:spPr>
        <p:txBody>
          <a:bodyPr/>
          <a:lstStyle>
            <a:lvl1pPr algn="ctr"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1003DF-24FA-4CF9-9288-E47E18E04BC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8929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dubb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FFCA341-871A-224D-AF19-7E38741998CB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617DB0-FCD4-3E41-90D7-E1718EF3B7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3521" y="99105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B71E3EB4-6D5E-E64B-B4C1-D0F614C5B3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03521" y="2088000"/>
            <a:ext cx="5183188" cy="3490283"/>
          </a:xfrm>
        </p:spPr>
        <p:txBody>
          <a:bodyPr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21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it 3 - enkel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715DD5D-C219-5D44-9DCB-1AE9E0AD1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3486756-15C2-404B-9D33-00ABACA7C9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2EDB9A6A-D7DA-3C4E-B666-781687EB9096}" type="datetime1">
              <a:rPr lang="en-US" smtClean="0"/>
              <a:t>6/20/2023</a:t>
            </a:fld>
            <a:endParaRPr lang="en-US"/>
          </a:p>
        </p:txBody>
      </p:sp>
      <p:sp>
        <p:nvSpPr>
          <p:cNvPr id="22" name="Footer Placeholder 18">
            <a:extLst>
              <a:ext uri="{FF2B5EF4-FFF2-40B4-BE49-F238E27FC236}">
                <a16:creationId xmlns:a16="http://schemas.microsoft.com/office/drawing/2014/main" id="{53A53599-0C91-384C-B4B1-635A848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8DAD639-54E5-C442-9C89-EB5F7595F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99105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3D77DB-BCD7-E64B-A60D-8F6935345DA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2088000"/>
            <a:ext cx="5157787" cy="3490284"/>
          </a:xfrm>
        </p:spPr>
        <p:txBody>
          <a:bodyPr lIns="90000"/>
          <a:lstStyle>
            <a:lvl1pPr marL="0" indent="0">
              <a:buNone/>
              <a:defRPr sz="2800" baseline="0"/>
            </a:lvl1pPr>
            <a:lvl2pPr>
              <a:defRPr sz="2600" baseline="0"/>
            </a:lvl2pPr>
            <a:lvl3pPr>
              <a:defRPr sz="2400" baseline="0"/>
            </a:lvl3pPr>
            <a:lvl4pPr>
              <a:defRPr sz="2200" baseline="0"/>
            </a:lvl4pPr>
            <a:lvl5pPr>
              <a:defRPr sz="20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36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101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802992-0E07-784F-9D11-E627962E5D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32D9F33-A280-364A-9CC6-7A89A748BD16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5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9DB60-120C-074F-9310-33E9B8C22F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F69C0C72-CD26-4283-AA9B-4FCE1561A400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25C441-9926-424B-B733-D9AEFBA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E9E8B9-1A60-094E-9CE7-8E360F49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38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9DB60-120C-074F-9310-33E9B8C22F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25C441-9926-424B-B733-D9AEFBA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E9E8B9-1A60-094E-9CE7-8E360F49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365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D9F33-A280-364A-9CC6-7A89A748BD16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370761-DB71-406B-9F4A-ED032493553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7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D9F33-A280-364A-9CC6-7A89A748BD16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370761-DB71-406B-9F4A-ED032493553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8" r:id="rId16"/>
    <p:sldLayoutId id="2147483859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6EC4E6D-3D89-18F9-0B79-BD3DBB309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17A045A-1995-B3B1-CF2F-147C23D9776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742613" y="6269038"/>
            <a:ext cx="1120775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0" i="0" u="none" strike="noStrike" kern="1200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D7B9E626-EE19-4953-BD51-5541B6C0D43D}" type="slidenum">
              <a:rPr/>
              <a:pPr>
                <a:defRPr/>
              </a:pPr>
              <a:t>‹nr.›</a:t>
            </a:fld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7AA6C-69D4-639B-2E48-C36C0808592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822950" y="6269038"/>
            <a:ext cx="155575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0" i="0" u="none" strike="noStrike" kern="1200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583AE83E-EB97-47B9-8FB0-329093F8EED5}" type="datetime1">
              <a:rPr lang="nl-NL"/>
              <a:pPr>
                <a:defRPr/>
              </a:pPr>
              <a:t>20-6-2023</a:t>
            </a:fld>
            <a:endParaRPr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DBB1F26F-9B22-F956-A1A0-C5501750A91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7466013" y="6269038"/>
            <a:ext cx="3205162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0" i="0" u="none" strike="noStrike" kern="1200" cap="all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32C4A1-3C49-3039-630D-AD5644725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3" name="Text Placeholder 2">
            <a:extLst>
              <a:ext uri="{FF2B5EF4-FFF2-40B4-BE49-F238E27FC236}">
                <a16:creationId xmlns:a16="http://schemas.microsoft.com/office/drawing/2014/main" id="{0DF76D16-ABE9-054F-AA65-3281562C6A7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515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400" kern="1200" cap="all">
          <a:solidFill>
            <a:srgbClr val="000000"/>
          </a:solidFill>
          <a:latin typeface="Arial Black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5pPr>
      <a:lvl6pPr marL="4572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6pPr>
      <a:lvl7pPr marL="9144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7pPr>
      <a:lvl8pPr marL="13716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8pPr>
      <a:lvl9pPr marL="1828800" algn="l" rtl="0" eaLnBrk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 Black" panose="020B060402020202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defRPr lang="en-US" sz="3200" kern="1200">
          <a:solidFill>
            <a:srgbClr val="000000"/>
          </a:solidFill>
          <a:latin typeface="Arial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System Font"/>
        <a:buChar char="-"/>
        <a:defRPr lang="en-US" sz="2600" kern="1200">
          <a:solidFill>
            <a:srgbClr val="000000"/>
          </a:solidFill>
          <a:latin typeface="Arial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System Font"/>
        <a:buChar char="-"/>
        <a:defRPr lang="en-US" sz="2400" kern="1200">
          <a:solidFill>
            <a:srgbClr val="000000"/>
          </a:solidFill>
          <a:latin typeface="Arial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System Font"/>
        <a:buChar char="-"/>
        <a:defRPr lang="en-US" sz="2200" kern="1200">
          <a:solidFill>
            <a:srgbClr val="000000"/>
          </a:solidFill>
          <a:latin typeface="Arial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System Font"/>
        <a:buChar char="-"/>
        <a:defRPr lang="en-US" sz="2000" kern="1200">
          <a:solidFill>
            <a:srgbClr val="000000"/>
          </a:solidFill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518F7-A6AA-A54E-99D3-073BCF0DD20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25C441-9926-424B-B733-D9AEFBA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E9E8B9-1A60-094E-9CE7-8E360F49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D9F33-A280-364A-9CC6-7A89A748BD16}" type="datetime1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370761-DB71-406B-9F4A-ED032493553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4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24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518F7-A6AA-A54E-99D3-073BCF0DD20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25C441-9926-424B-B733-D9AEFBA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E9E8B9-1A60-094E-9CE7-8E360F49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42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7" r:id="rId7"/>
    <p:sldLayoutId id="2147483918" r:id="rId8"/>
    <p:sldLayoutId id="2147483920" r:id="rId9"/>
    <p:sldLayoutId id="2147483925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C2D4-E270-654F-8E9F-1274C16DD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C7DCD-B95E-1449-93B1-223FA895B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14A97-7C68-EF48-AB63-D3098853FB25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D27B6-9150-C14C-8317-37B31EB10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7A2099-4190-814B-9D7F-A14156478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DAB4170A-E76F-1644-9648-0ECD734A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25579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716" r:id="rId3"/>
    <p:sldLayoutId id="2147483717" r:id="rId4"/>
    <p:sldLayoutId id="2147483678" r:id="rId5"/>
    <p:sldLayoutId id="2147483718" r:id="rId6"/>
    <p:sldLayoutId id="2147483719" r:id="rId7"/>
    <p:sldLayoutId id="2147483720" r:id="rId8"/>
    <p:sldLayoutId id="2147483679" r:id="rId9"/>
    <p:sldLayoutId id="2147483695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77571FD-E606-1449-859F-DE96A13870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89611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874BD28-DC2F-A147-A28C-6805E9BA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6" name="Title Placeholder 7">
            <a:extLst>
              <a:ext uri="{FF2B5EF4-FFF2-40B4-BE49-F238E27FC236}">
                <a16:creationId xmlns:a16="http://schemas.microsoft.com/office/drawing/2014/main" id="{17F36A23-ABBF-9D40-A285-357A00EE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B7D2A26-E338-3C40-8342-36F192461E42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9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⁃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⁃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⁃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⁃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⁃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874BD28-DC2F-A147-A28C-6805E9BA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9A6BD7CA-36C8-9B4F-B928-9040BA199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Placeholder 7">
            <a:extLst>
              <a:ext uri="{FF2B5EF4-FFF2-40B4-BE49-F238E27FC236}">
                <a16:creationId xmlns:a16="http://schemas.microsoft.com/office/drawing/2014/main" id="{17F36A23-ABBF-9D40-A285-357A00EE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1953AF7F-BF0B-E647-9C80-85B25993E451}" type="datetime1">
              <a:rPr lang="en-US" smtClean="0"/>
              <a:t>6/20/2023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518F7-A6AA-A54E-99D3-073BCF0DD20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023A54B3-4B81-224C-9582-D70C3FE7B2FF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25C441-9926-424B-B733-D9AEFBA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E9E8B9-1A60-094E-9CE7-8E360F49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67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21" r:id="rId5"/>
    <p:sldLayoutId id="2147483744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32D9F33-A280-364A-9CC6-7A89A748BD16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8F7080-714A-8141-A5EF-A8A47949C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29DB60-120C-074F-9310-33E9B8C22F2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94" y="0"/>
            <a:ext cx="12189611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303EA675-940A-8946-BEC4-26FE1E4C33B2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F69C0C72-CD26-4283-AA9B-4FCE1561A400}" type="datetime1">
              <a:rPr lang="en-US" smtClean="0"/>
              <a:t>6/20/2023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183C146-E3FC-914B-809B-3D569313A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029" y="6268886"/>
            <a:ext cx="3205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225C441-9926-424B-B733-D9AEFBAC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6E9E8B9-1A60-094E-9CE7-8E360F49A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72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1C2D4-E270-654F-8E9F-1274C16DD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C7DCD-B95E-1449-93B1-223FA895B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F9034-80F4-4DFE-BAB4-DEA9D06641B2}" type="datetime1">
              <a:rPr lang="en-US" smtClean="0"/>
              <a:t>6/20/2023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D27B6-9150-C14C-8317-37B31EB10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7A2099-4190-814B-9D7F-A14156478A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DAB4170A-E76F-1644-9648-0ECD734AB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8291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874BD28-DC2F-A147-A28C-6805E9BA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972EC5D-0A96-4E46-AC6D-F0953002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2211" y="6268886"/>
            <a:ext cx="1120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6C5F4B2-BECE-D84E-BEE6-BE405038AB0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Footer Placeholder 6">
            <a:extLst>
              <a:ext uri="{FF2B5EF4-FFF2-40B4-BE49-F238E27FC236}">
                <a16:creationId xmlns:a16="http://schemas.microsoft.com/office/drawing/2014/main" id="{9A6BD7CA-36C8-9B4F-B928-9040BA199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6400" y="6267600"/>
            <a:ext cx="320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Placeholder 7">
            <a:extLst>
              <a:ext uri="{FF2B5EF4-FFF2-40B4-BE49-F238E27FC236}">
                <a16:creationId xmlns:a16="http://schemas.microsoft.com/office/drawing/2014/main" id="{17F36A23-ABBF-9D40-A285-357A00EE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8BF326-2D8E-D54B-91D7-BD1E01070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23668" y="6268886"/>
            <a:ext cx="15551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4C7E050-9837-486D-A3AC-788530EE2BAB}" type="datetime1">
              <a:rPr lang="en-US" smtClean="0"/>
              <a:t>6/20/2023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7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-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abetes.be/nl/wie-zijn-we-wat-doen-we/kenniscentrum/publicatie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29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16D03CF-D245-4776-9622-42067D394D1B}"/>
              </a:ext>
            </a:extLst>
          </p:cNvPr>
          <p:cNvSpPr/>
          <p:nvPr/>
        </p:nvSpPr>
        <p:spPr>
          <a:xfrm>
            <a:off x="1701209" y="1148316"/>
            <a:ext cx="8474149" cy="296648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DB9070-1120-4E5B-AC38-7F528009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14" y="5294182"/>
            <a:ext cx="4777864" cy="1777365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FB7E47-BADD-494E-9322-6DA15F823F71}"/>
              </a:ext>
            </a:extLst>
          </p:cNvPr>
          <p:cNvSpPr txBox="1">
            <a:spLocks/>
          </p:cNvSpPr>
          <p:nvPr/>
        </p:nvSpPr>
        <p:spPr>
          <a:xfrm>
            <a:off x="2125878" y="2743200"/>
            <a:ext cx="8267039" cy="10389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nl-BE" sz="3600" b="1" dirty="0">
                <a:solidFill>
                  <a:srgbClr val="00B0F0"/>
                </a:solidFill>
                <a:latin typeface="Arial" panose="020B0604020202020204"/>
              </a:rPr>
              <a:t>HALT2Diabetes in de eerstelijnszone Pallieterland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85D12FC-F6AD-46DB-B1EA-5A40C6D90BB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79" y="291062"/>
            <a:ext cx="2030911" cy="7951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A80A574-6796-4C64-896C-10421038AAE8}"/>
              </a:ext>
            </a:extLst>
          </p:cNvPr>
          <p:cNvSpPr txBox="1"/>
          <p:nvPr/>
        </p:nvSpPr>
        <p:spPr>
          <a:xfrm>
            <a:off x="6259398" y="4986779"/>
            <a:ext cx="4967926" cy="146115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77F039E-ACDC-DFBF-AD42-BF578B211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067" y="369902"/>
            <a:ext cx="2281995" cy="658268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5131068-C308-2D7D-7F7A-E7666D4D8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41" y="369902"/>
            <a:ext cx="1289513" cy="656792"/>
          </a:xfrm>
          <a:prstGeom prst="rect">
            <a:avLst/>
          </a:prstGeom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92334E29-4263-8F41-8784-6A10909B97A5}"/>
              </a:ext>
            </a:extLst>
          </p:cNvPr>
          <p:cNvSpPr txBox="1">
            <a:spLocks/>
          </p:cNvSpPr>
          <p:nvPr/>
        </p:nvSpPr>
        <p:spPr>
          <a:xfrm>
            <a:off x="2125878" y="4429489"/>
            <a:ext cx="8267039" cy="10389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nl-BE" sz="1800" dirty="0">
                <a:latin typeface="Arial" panose="020B0604020202020204"/>
              </a:rPr>
              <a:t>Hannah Verhoeven – Logo Mechelen</a:t>
            </a:r>
          </a:p>
          <a:p>
            <a:pPr marL="0" indent="0" algn="ctr">
              <a:buNone/>
              <a:defRPr/>
            </a:pPr>
            <a:r>
              <a:rPr lang="nl-BE" sz="1800" dirty="0">
                <a:latin typeface="Arial" panose="020B0604020202020204"/>
              </a:rPr>
              <a:t>Vincent </a:t>
            </a:r>
            <a:r>
              <a:rPr lang="nl-BE" sz="1800" dirty="0" err="1">
                <a:latin typeface="Arial" panose="020B0604020202020204"/>
              </a:rPr>
              <a:t>Verboven</a:t>
            </a:r>
            <a:r>
              <a:rPr lang="nl-BE" sz="1800" dirty="0">
                <a:latin typeface="Arial" panose="020B0604020202020204"/>
              </a:rPr>
              <a:t> – ELZ Pallieterland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BE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512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Tijdelijke aanduiding voor inhoud 8">
            <a:extLst>
              <a:ext uri="{FF2B5EF4-FFF2-40B4-BE49-F238E27FC236}">
                <a16:creationId xmlns:a16="http://schemas.microsoft.com/office/drawing/2014/main" id="{AB172E4B-5429-42AC-9E0C-C8AD92893263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>
            <a:fillRect/>
          </a:stretch>
        </p:blipFill>
        <p:spPr>
          <a:xfrm>
            <a:off x="3608388" y="51695"/>
            <a:ext cx="3998912" cy="6870700"/>
          </a:xfrm>
        </p:spPr>
      </p:pic>
      <p:sp>
        <p:nvSpPr>
          <p:cNvPr id="116739" name="Tijdelijke aanduiding voor dianummer 2">
            <a:extLst>
              <a:ext uri="{FF2B5EF4-FFF2-40B4-BE49-F238E27FC236}">
                <a16:creationId xmlns:a16="http://schemas.microsoft.com/office/drawing/2014/main" id="{E847A2C4-FE33-401C-AAC6-C42A7B7AD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850" y="5891213"/>
            <a:ext cx="922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EE4C4-58C4-4DDA-B361-D6EF08DA5D70}" type="slidenum">
              <a:rPr kumimoji="0" lang="nl-NL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Tekstvak 7">
            <a:extLst>
              <a:ext uri="{FF2B5EF4-FFF2-40B4-BE49-F238E27FC236}">
                <a16:creationId xmlns:a16="http://schemas.microsoft.com/office/drawing/2014/main" id="{BA7EA551-F2ED-47F6-9D40-14D210B08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213" y="571980"/>
            <a:ext cx="45926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Via (lokale) campagnes i.s.m. huisartsen, kinesitherapeuten, apothekers, verpleegkundigen, lokale besturen, BOV-coaches, </a:t>
            </a:r>
            <a:br>
              <a:rPr kumimoji="0" lang="nl-BE" alt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nl-BE" alt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mutualiteiten</a:t>
            </a:r>
            <a:r>
              <a:rPr lang="nl-BE" altLang="nl-BE" sz="1600" dirty="0">
                <a:latin typeface="Calibri" panose="020F0502020204030204" pitchFamily="34" charset="0"/>
              </a:rPr>
              <a:t> </a:t>
            </a:r>
            <a:r>
              <a:rPr kumimoji="0" lang="nl-BE" alt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…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3CCF904-C20D-441B-8E9F-8B4C306DE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728" y="5895254"/>
            <a:ext cx="2162483" cy="80444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394CAB95-3519-3936-6EA8-85A52B5E1BBE}"/>
              </a:ext>
            </a:extLst>
          </p:cNvPr>
          <p:cNvSpPr/>
          <p:nvPr/>
        </p:nvSpPr>
        <p:spPr>
          <a:xfrm>
            <a:off x="3520440" y="77274"/>
            <a:ext cx="7703820" cy="14287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99E8B9D5-26D6-462B-AAF7-F731625783DC}"/>
              </a:ext>
            </a:extLst>
          </p:cNvPr>
          <p:cNvSpPr txBox="1"/>
          <p:nvPr/>
        </p:nvSpPr>
        <p:spPr>
          <a:xfrm>
            <a:off x="10864850" y="5891213"/>
            <a:ext cx="922338" cy="365125"/>
          </a:xfrm>
          <a:prstGeom prst="rect">
            <a:avLst/>
          </a:prstGeom>
          <a:noFill/>
          <a:ln cap="flat">
            <a:noFill/>
          </a:ln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CE0C47-9A41-4987-856E-69D0FC163262}" type="slidenum">
              <a:rPr kumimoji="0" lang="nl-NL" sz="8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kumimoji="0" lang="nl-NL" sz="8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0835" name="Afbeelding 2">
            <a:extLst>
              <a:ext uri="{FF2B5EF4-FFF2-40B4-BE49-F238E27FC236}">
                <a16:creationId xmlns:a16="http://schemas.microsoft.com/office/drawing/2014/main" id="{CC9A7F8A-A6CA-46AA-B419-3D577CF8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12192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F9019569-95F2-42D2-A3DE-4E9B3DF27E89}"/>
              </a:ext>
            </a:extLst>
          </p:cNvPr>
          <p:cNvSpPr txBox="1"/>
          <p:nvPr/>
        </p:nvSpPr>
        <p:spPr>
          <a:xfrm>
            <a:off x="10864850" y="5891213"/>
            <a:ext cx="922338" cy="365125"/>
          </a:xfrm>
          <a:prstGeom prst="rect">
            <a:avLst/>
          </a:prstGeom>
          <a:noFill/>
          <a:ln cap="flat">
            <a:noFill/>
          </a:ln>
        </p:spPr>
        <p:txBody>
          <a:bodyPr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AB117A-0C97-4183-8ED1-3E9D5BF5CEE9}" type="slidenum">
              <a:rPr kumimoji="0" lang="nl-NL" sz="800" b="0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kumimoji="0" lang="nl-NL" sz="800" b="0" i="0" u="none" strike="noStrike" kern="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2883" name="Afbeelding 7">
            <a:extLst>
              <a:ext uri="{FF2B5EF4-FFF2-40B4-BE49-F238E27FC236}">
                <a16:creationId xmlns:a16="http://schemas.microsoft.com/office/drawing/2014/main" id="{58B57693-8581-493F-A0A3-5D3ACF4A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8"/>
            <a:ext cx="12192000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2B98C4DD-80FF-490E-B811-F87C122B5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12978" r="28017" b="6107"/>
          <a:stretch>
            <a:fillRect/>
          </a:stretch>
        </p:blipFill>
        <p:spPr bwMode="auto">
          <a:xfrm>
            <a:off x="733425" y="-3175"/>
            <a:ext cx="4460875" cy="4049713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848B5D63-DF07-4335-B10C-CEC27C7A0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12016" r="31949" b="17024"/>
          <a:stretch>
            <a:fillRect/>
          </a:stretch>
        </p:blipFill>
        <p:spPr bwMode="auto">
          <a:xfrm>
            <a:off x="5446647" y="-3175"/>
            <a:ext cx="5834062" cy="6745288"/>
          </a:xfrm>
          <a:prstGeom prst="rect">
            <a:avLst/>
          </a:prstGeom>
          <a:noFill/>
          <a:ln w="9525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0" name="Tekstvak 8">
            <a:extLst>
              <a:ext uri="{FF2B5EF4-FFF2-40B4-BE49-F238E27FC236}">
                <a16:creationId xmlns:a16="http://schemas.microsoft.com/office/drawing/2014/main" id="{63971AE1-3AA8-4E2D-B2EB-C5CE5D8E8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819" y="4738566"/>
            <a:ext cx="368458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BE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www.gezondheidskompas.be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BFAE9B2-87EB-4E42-A532-95565E1C3FB1}"/>
              </a:ext>
            </a:extLst>
          </p:cNvPr>
          <p:cNvSpPr/>
          <p:nvPr/>
        </p:nvSpPr>
        <p:spPr>
          <a:xfrm>
            <a:off x="8880475" y="-3175"/>
            <a:ext cx="1463675" cy="17145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3FA21B7D-853B-485B-B9EF-7D6E76772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9" t="24496" r="29126" b="25360"/>
          <a:stretch>
            <a:fillRect/>
          </a:stretch>
        </p:blipFill>
        <p:spPr bwMode="auto">
          <a:xfrm>
            <a:off x="5446647" y="2919413"/>
            <a:ext cx="6027738" cy="394493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428CDDC-B192-421C-9F60-3E57FC30F74C}"/>
              </a:ext>
            </a:extLst>
          </p:cNvPr>
          <p:cNvSpPr/>
          <p:nvPr/>
        </p:nvSpPr>
        <p:spPr>
          <a:xfrm>
            <a:off x="3083169" y="1066800"/>
            <a:ext cx="1289539" cy="15357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Tijdelijke aanduiding voor inhoud 8">
            <a:extLst>
              <a:ext uri="{FF2B5EF4-FFF2-40B4-BE49-F238E27FC236}">
                <a16:creationId xmlns:a16="http://schemas.microsoft.com/office/drawing/2014/main" id="{0591D5FF-D8B8-4527-B3BF-B5B4A76B3776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>
            <a:fillRect/>
          </a:stretch>
        </p:blipFill>
        <p:spPr>
          <a:xfrm>
            <a:off x="3608388" y="-12700"/>
            <a:ext cx="3998912" cy="6870700"/>
          </a:xfrm>
        </p:spPr>
      </p:pic>
      <p:sp>
        <p:nvSpPr>
          <p:cNvPr id="130051" name="Tijdelijke aanduiding voor dianummer 2">
            <a:extLst>
              <a:ext uri="{FF2B5EF4-FFF2-40B4-BE49-F238E27FC236}">
                <a16:creationId xmlns:a16="http://schemas.microsoft.com/office/drawing/2014/main" id="{D6013244-D03D-4594-AC44-AA08D98C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850" y="5891213"/>
            <a:ext cx="922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73C79E-31BD-42DA-BE56-C1A54AA8CA6B}" type="slidenum">
              <a:rPr kumimoji="0" lang="nl-NL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2BDCDF1-777B-4074-B391-A876918CF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728" y="5895254"/>
            <a:ext cx="2162483" cy="80444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C432E3B-F55D-1C69-535D-415DAE59A466}"/>
              </a:ext>
            </a:extLst>
          </p:cNvPr>
          <p:cNvSpPr/>
          <p:nvPr/>
        </p:nvSpPr>
        <p:spPr>
          <a:xfrm>
            <a:off x="4727818" y="2251710"/>
            <a:ext cx="2713112" cy="1543050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C19EEB73-1DD0-5F82-FDCC-8149D7F86449}"/>
              </a:ext>
            </a:extLst>
          </p:cNvPr>
          <p:cNvSpPr/>
          <p:nvPr/>
        </p:nvSpPr>
        <p:spPr>
          <a:xfrm>
            <a:off x="4727818" y="1440180"/>
            <a:ext cx="2713112" cy="75057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1271107" y="1317660"/>
            <a:ext cx="9912707" cy="4851318"/>
          </a:xfrm>
        </p:spPr>
        <p:txBody>
          <a:bodyPr>
            <a:normAutofit fontScale="25000" lnSpcReduction="20000"/>
          </a:bodyPr>
          <a:lstStyle/>
          <a:p>
            <a:pPr marL="0" lvl="1" indent="-342900">
              <a:lnSpc>
                <a:spcPct val="2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l-BE" sz="6400" b="1" i="0" dirty="0" err="1">
                <a:latin typeface="Arial"/>
                <a:cs typeface="+mn-cs"/>
              </a:rPr>
              <a:t>Herevalueren</a:t>
            </a:r>
            <a:r>
              <a:rPr lang="nl-BE" sz="6400" b="1" i="0" dirty="0">
                <a:latin typeface="Arial"/>
                <a:cs typeface="+mn-cs"/>
              </a:rPr>
              <a:t> </a:t>
            </a:r>
            <a:r>
              <a:rPr lang="nl-BE" sz="6400" i="0" dirty="0">
                <a:latin typeface="Arial"/>
                <a:cs typeface="+mn-cs"/>
              </a:rPr>
              <a:t>risicofactoren FINDRISC / gezondheidskompas</a:t>
            </a:r>
          </a:p>
          <a:p>
            <a:pPr marL="0" lvl="1" indent="-342900">
              <a:lnSpc>
                <a:spcPct val="2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l-BE" sz="6400" b="1" i="0" dirty="0">
                <a:latin typeface="Arial"/>
                <a:cs typeface="+mn-cs"/>
              </a:rPr>
              <a:t>Nuchtere bloedafname: </a:t>
            </a:r>
            <a:r>
              <a:rPr lang="nl-BE" sz="6400" i="0" dirty="0">
                <a:latin typeface="Arial"/>
                <a:cs typeface="+mn-cs"/>
              </a:rPr>
              <a:t>glycemie + lipiden</a:t>
            </a:r>
          </a:p>
          <a:p>
            <a:pPr marL="914400" lvl="3" indent="-342900">
              <a:lnSpc>
                <a:spcPct val="200000"/>
              </a:lnSpc>
              <a:spcBef>
                <a:spcPts val="0"/>
              </a:spcBef>
            </a:pPr>
            <a:r>
              <a:rPr lang="nl-BE" sz="6800" i="0" dirty="0">
                <a:latin typeface="Arial"/>
                <a:cs typeface="+mn-cs"/>
              </a:rPr>
              <a:t>&lt;110mg/dl: normale nuchtere glycemie</a:t>
            </a:r>
          </a:p>
          <a:p>
            <a:pPr marL="914400" lvl="3" indent="-342900">
              <a:lnSpc>
                <a:spcPct val="200000"/>
              </a:lnSpc>
              <a:spcBef>
                <a:spcPts val="0"/>
              </a:spcBef>
            </a:pPr>
            <a:r>
              <a:rPr lang="nl-BE" sz="6800" i="0" dirty="0">
                <a:latin typeface="Arial"/>
                <a:cs typeface="+mn-cs"/>
              </a:rPr>
              <a:t>110-125,9mg/dl: gestoorde nuchtere glycemie</a:t>
            </a:r>
          </a:p>
          <a:p>
            <a:pPr marL="914400" lvl="3" indent="-342900">
              <a:lnSpc>
                <a:spcPct val="200000"/>
              </a:lnSpc>
              <a:spcBef>
                <a:spcPts val="0"/>
              </a:spcBef>
            </a:pPr>
            <a:r>
              <a:rPr lang="nl-BE" sz="6800" i="0" dirty="0">
                <a:latin typeface="Arial"/>
                <a:cs typeface="+mn-cs"/>
              </a:rPr>
              <a:t>≥126mg/dl: diabetes (bij licht verhoogd resultaat bevestigen met 2e test of HbA1c)</a:t>
            </a:r>
          </a:p>
          <a:p>
            <a:pPr marL="0" lvl="1" indent="-342900">
              <a:lnSpc>
                <a:spcPct val="2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l-BE" sz="6400" i="0" dirty="0">
                <a:latin typeface="Arial"/>
                <a:cs typeface="+mn-cs"/>
              </a:rPr>
              <a:t>Opstellen </a:t>
            </a:r>
            <a:r>
              <a:rPr lang="nl-BE" sz="6400" b="1" i="0" dirty="0">
                <a:latin typeface="Arial"/>
                <a:cs typeface="+mn-cs"/>
              </a:rPr>
              <a:t>cardiovasculair risicoprofiel (Belgische SCORE Tabellen)</a:t>
            </a:r>
          </a:p>
          <a:p>
            <a:pPr marL="0" lvl="1" indent="-342900">
              <a:lnSpc>
                <a:spcPct val="2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l-BE" sz="6400" b="1" i="0" dirty="0">
                <a:latin typeface="Arial"/>
                <a:cs typeface="+mn-cs"/>
              </a:rPr>
              <a:t>Risicocommunicatie </a:t>
            </a:r>
            <a:r>
              <a:rPr lang="nl-BE" sz="6400" i="0" dirty="0">
                <a:latin typeface="Arial"/>
                <a:cs typeface="+mn-cs"/>
              </a:rPr>
              <a:t>patiënt (</a:t>
            </a:r>
            <a:r>
              <a:rPr lang="nl-BE" sz="6400" i="0" dirty="0" err="1">
                <a:latin typeface="Arial"/>
                <a:cs typeface="+mn-cs"/>
              </a:rPr>
              <a:t>cardiometabool</a:t>
            </a:r>
            <a:r>
              <a:rPr lang="nl-BE" sz="6400" i="0" dirty="0">
                <a:latin typeface="Arial"/>
                <a:cs typeface="+mn-cs"/>
              </a:rPr>
              <a:t> risico)</a:t>
            </a:r>
          </a:p>
          <a:p>
            <a:pPr marL="0" lvl="1" indent="-342900">
              <a:lnSpc>
                <a:spcPct val="2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l-BE" sz="6400" b="1" i="0" dirty="0">
                <a:latin typeface="Arial"/>
                <a:cs typeface="+mn-cs"/>
              </a:rPr>
              <a:t>Acties</a:t>
            </a:r>
            <a:r>
              <a:rPr lang="nl-BE" sz="6400" i="0" dirty="0">
                <a:latin typeface="Arial"/>
                <a:cs typeface="+mn-cs"/>
              </a:rPr>
              <a:t> bespreken met patiënt</a:t>
            </a:r>
          </a:p>
          <a:p>
            <a:pPr marL="0" lvl="1" indent="-342900">
              <a:lnSpc>
                <a:spcPct val="2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nl-BE" sz="6400" b="1" i="0" dirty="0">
                <a:latin typeface="Arial"/>
                <a:cs typeface="+mn-cs"/>
              </a:rPr>
              <a:t>Doorverwijzing</a:t>
            </a:r>
            <a:r>
              <a:rPr lang="nl-BE" sz="6400" i="0" dirty="0">
                <a:latin typeface="Arial"/>
                <a:cs typeface="+mn-cs"/>
              </a:rPr>
              <a:t> naar gekozen leefstijlinitiatief: groepssessies Gezonde voeding op verwijzing, Bewegen </a:t>
            </a:r>
            <a:br>
              <a:rPr lang="nl-BE" sz="6400" i="0" dirty="0">
                <a:latin typeface="Arial"/>
                <a:cs typeface="+mn-cs"/>
              </a:rPr>
            </a:br>
            <a:r>
              <a:rPr lang="nl-BE" sz="6400" i="0" dirty="0">
                <a:latin typeface="Arial"/>
                <a:cs typeface="+mn-cs"/>
              </a:rPr>
              <a:t>      Op Verwijzing, diëtist, </a:t>
            </a:r>
            <a:r>
              <a:rPr lang="nl-BE" sz="6400" i="0" dirty="0" err="1">
                <a:latin typeface="Arial"/>
                <a:cs typeface="+mn-cs"/>
              </a:rPr>
              <a:t>tabakoloog</a:t>
            </a:r>
            <a:r>
              <a:rPr lang="nl-BE" sz="6400" i="0" dirty="0">
                <a:latin typeface="Arial"/>
                <a:cs typeface="+mn-cs"/>
              </a:rPr>
              <a:t>, kinesist, kinecoach, sportclub …</a:t>
            </a:r>
          </a:p>
          <a:p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B3A5E0-3CB9-461B-B27A-702E26A408EA}"/>
              </a:ext>
            </a:extLst>
          </p:cNvPr>
          <p:cNvSpPr txBox="1">
            <a:spLocks/>
          </p:cNvSpPr>
          <p:nvPr/>
        </p:nvSpPr>
        <p:spPr>
          <a:xfrm>
            <a:off x="1271108" y="358004"/>
            <a:ext cx="7370474" cy="823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"/>
              <a:buNone/>
              <a:tabLst/>
              <a:defRPr/>
            </a:pPr>
            <a:endParaRPr kumimoji="0" lang="nl-BE" sz="2400" b="1" i="0" u="none" strike="noStrike" kern="1200" cap="all" spc="0" normalizeH="0" baseline="0" noProof="0" dirty="0">
              <a:ln>
                <a:noFill/>
              </a:ln>
              <a:solidFill>
                <a:srgbClr val="00B1EB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"/>
              <a:buNone/>
              <a:tabLst/>
              <a:defRPr/>
            </a:pPr>
            <a:r>
              <a:rPr kumimoji="0" lang="nl-BE" sz="2400" b="1" i="0" u="none" strike="noStrike" kern="1200" spc="0" normalizeH="0" baseline="0" noProof="0" dirty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Huisartsenpraktijk</a:t>
            </a:r>
          </a:p>
        </p:txBody>
      </p:sp>
    </p:spTree>
    <p:extLst>
      <p:ext uri="{BB962C8B-B14F-4D97-AF65-F5344CB8AC3E}">
        <p14:creationId xmlns:p14="http://schemas.microsoft.com/office/powerpoint/2010/main" val="859129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Tijdelijke aanduiding voor inhoud 8">
            <a:extLst>
              <a:ext uri="{FF2B5EF4-FFF2-40B4-BE49-F238E27FC236}">
                <a16:creationId xmlns:a16="http://schemas.microsoft.com/office/drawing/2014/main" id="{E25099F9-5B47-4267-AC66-84B426D780A0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>
            <a:fillRect/>
          </a:stretch>
        </p:blipFill>
        <p:spPr>
          <a:xfrm>
            <a:off x="3608388" y="-12700"/>
            <a:ext cx="3998912" cy="6870700"/>
          </a:xfrm>
        </p:spPr>
      </p:pic>
      <p:sp>
        <p:nvSpPr>
          <p:cNvPr id="132099" name="Tijdelijke aanduiding voor dianummer 2">
            <a:extLst>
              <a:ext uri="{FF2B5EF4-FFF2-40B4-BE49-F238E27FC236}">
                <a16:creationId xmlns:a16="http://schemas.microsoft.com/office/drawing/2014/main" id="{6E16815F-8405-41AB-9C69-753A3D709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850" y="5891213"/>
            <a:ext cx="922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CA9F44-3DC4-443D-8668-CA18DA536714}" type="slidenum">
              <a:rPr kumimoji="0" lang="nl-NL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522372-AA9C-42D4-9C0A-BE29138FD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728" y="5895254"/>
            <a:ext cx="2162483" cy="80444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F35AD9-EA17-1E9E-5DE3-C5DBB5C45940}"/>
              </a:ext>
            </a:extLst>
          </p:cNvPr>
          <p:cNvSpPr/>
          <p:nvPr/>
        </p:nvSpPr>
        <p:spPr>
          <a:xfrm>
            <a:off x="6096000" y="3531870"/>
            <a:ext cx="1402080" cy="316782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Tijdelijke aanduiding voor inhoud 8">
            <a:extLst>
              <a:ext uri="{FF2B5EF4-FFF2-40B4-BE49-F238E27FC236}">
                <a16:creationId xmlns:a16="http://schemas.microsoft.com/office/drawing/2014/main" id="{E1408AA0-F085-41E4-89BD-03DF5EA0C07D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>
            <a:fillRect/>
          </a:stretch>
        </p:blipFill>
        <p:spPr>
          <a:xfrm>
            <a:off x="3608388" y="-12700"/>
            <a:ext cx="3998912" cy="6870700"/>
          </a:xfrm>
        </p:spPr>
      </p:pic>
      <p:sp>
        <p:nvSpPr>
          <p:cNvPr id="134147" name="Tijdelijke aanduiding voor dianummer 2">
            <a:extLst>
              <a:ext uri="{FF2B5EF4-FFF2-40B4-BE49-F238E27FC236}">
                <a16:creationId xmlns:a16="http://schemas.microsoft.com/office/drawing/2014/main" id="{FE1EB9F0-32BF-404A-920C-7E8534A0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850" y="5891213"/>
            <a:ext cx="922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80140-667E-461A-BCC5-2C9EC6B026E2}" type="slidenum">
              <a:rPr kumimoji="0" lang="nl-NL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E9439E-7FD8-4615-8294-512AD665B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728" y="5895254"/>
            <a:ext cx="2162483" cy="80444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DAEC872-69C9-7D1D-DB0E-73BC5F5F6B28}"/>
              </a:ext>
            </a:extLst>
          </p:cNvPr>
          <p:cNvSpPr/>
          <p:nvPr/>
        </p:nvSpPr>
        <p:spPr>
          <a:xfrm>
            <a:off x="4796317" y="3531870"/>
            <a:ext cx="1402080" cy="316782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40FDF6-B59B-A344-9EA8-98618F32B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700954"/>
            <a:ext cx="8122273" cy="823912"/>
          </a:xfrm>
        </p:spPr>
        <p:txBody>
          <a:bodyPr>
            <a:normAutofit/>
          </a:bodyPr>
          <a:lstStyle/>
          <a:p>
            <a:r>
              <a:rPr lang="nl-BE" cap="none">
                <a:solidFill>
                  <a:srgbClr val="00B0F0"/>
                </a:solidFill>
                <a:latin typeface="Arial Black" panose="020B0A04020102020204" pitchFamily="34" charset="0"/>
              </a:rPr>
              <a:t>Groepssessies Gezonde Voeding op Verwijzing</a:t>
            </a:r>
            <a:endParaRPr lang="en-US" cap="none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F260BDC-BD77-D940-A12E-5262A9247BC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1797904"/>
            <a:ext cx="10448666" cy="4302968"/>
          </a:xfrm>
        </p:spPr>
        <p:txBody>
          <a:bodyPr vert="horz" lIns="90000" tIns="45720" rIns="91440" bIns="45720" rtlCol="0" anchor="t">
            <a:normAutofit/>
          </a:bodyPr>
          <a:lstStyle/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nl-BE" sz="1900" dirty="0">
                <a:latin typeface="Arial"/>
                <a:cs typeface="Arial"/>
              </a:rPr>
              <a:t>6 tweewekelijkse </a:t>
            </a:r>
            <a:r>
              <a:rPr lang="nl-BE" sz="1900" b="1" dirty="0">
                <a:solidFill>
                  <a:srgbClr val="00B0F0"/>
                </a:solidFill>
                <a:latin typeface="Arial"/>
                <a:cs typeface="Arial"/>
              </a:rPr>
              <a:t>gratis</a:t>
            </a:r>
            <a:r>
              <a:rPr lang="nl-BE" sz="1900" dirty="0">
                <a:latin typeface="Arial"/>
                <a:cs typeface="Arial"/>
              </a:rPr>
              <a:t> groepssessies van anderhalf uur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nl-BE" sz="1900" dirty="0">
                <a:latin typeface="Arial"/>
                <a:cs typeface="Arial"/>
              </a:rPr>
              <a:t>Begeleid door opgeleide diëtist(</a:t>
            </a:r>
            <a:r>
              <a:rPr lang="nl-BE" sz="1900" dirty="0" err="1">
                <a:latin typeface="Arial"/>
                <a:cs typeface="Arial"/>
              </a:rPr>
              <a:t>educator</a:t>
            </a:r>
            <a:r>
              <a:rPr lang="nl-BE" sz="1900" dirty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nl-BE" sz="1900" dirty="0">
                <a:latin typeface="Arial"/>
                <a:cs typeface="Arial"/>
              </a:rPr>
              <a:t>Voor mensen met FINDRISC ≥ 12 of een reeds gekend hoog risico, maar </a:t>
            </a:r>
            <a:r>
              <a:rPr lang="nl-BE" sz="1900" b="1" dirty="0">
                <a:latin typeface="Arial"/>
                <a:cs typeface="Arial"/>
              </a:rPr>
              <a:t>geen</a:t>
            </a:r>
            <a:r>
              <a:rPr lang="nl-BE" sz="1900" dirty="0">
                <a:latin typeface="Arial"/>
                <a:cs typeface="Arial"/>
              </a:rPr>
              <a:t> diabetes </a:t>
            </a:r>
            <a:endParaRPr lang="nl-BE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nl-BE" sz="1900" dirty="0">
                <a:latin typeface="Arial"/>
                <a:cs typeface="Arial"/>
              </a:rPr>
              <a:t>Op doorverwijzing van de huisarts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nl-BE" sz="1900" dirty="0">
                <a:latin typeface="Arial"/>
                <a:cs typeface="Arial"/>
              </a:rPr>
              <a:t>Verschillende reeksen op verschillende momenten / locaties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nl-BE" sz="1900" dirty="0">
                <a:latin typeface="Arial"/>
                <a:cs typeface="Arial"/>
              </a:rPr>
              <a:t>Enkel in HALT2Diabetes regio’s, stapsgewijs in gans Vlaanderen</a:t>
            </a:r>
            <a:endParaRPr lang="nl-BE" sz="1800" dirty="0"/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BE" dirty="0"/>
          </a:p>
          <a:p>
            <a:endParaRPr lang="nl-B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dirty="0"/>
          </a:p>
          <a:p>
            <a:pPr>
              <a:lnSpc>
                <a:spcPct val="120000"/>
              </a:lnSpc>
            </a:pPr>
            <a:endParaRPr lang="nl-BE" dirty="0"/>
          </a:p>
          <a:p>
            <a:endParaRPr lang="nl-BE" dirty="0">
              <a:sym typeface="Wingdings" panose="05000000000000000000" pitchFamily="2" charset="2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1" indent="-514350"/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134D02-5885-4479-9135-D2C8F31B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2957" y="3622504"/>
            <a:ext cx="2198508" cy="223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00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A3AE9-6728-D54F-94E4-339DA25A32E2}" type="slidenum">
              <a:rPr kumimoji="0" lang="nl-NL" sz="8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l-NL" sz="8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48BB7DD-D48E-4075-BC0F-BA9B0C582A90}"/>
              </a:ext>
            </a:extLst>
          </p:cNvPr>
          <p:cNvSpPr txBox="1"/>
          <p:nvPr/>
        </p:nvSpPr>
        <p:spPr>
          <a:xfrm>
            <a:off x="5945958" y="3689573"/>
            <a:ext cx="6097728" cy="249701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eigen doorverwijsbrief met vermelding: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1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1EB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HALT2Diabetes</a:t>
            </a:r>
            <a:endParaRPr kumimoji="0" lang="nl-BE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1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1EB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FINDRISC-score (+ eventuele labo resultaten)</a:t>
            </a:r>
            <a:endParaRPr kumimoji="0" lang="nl-BE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1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1EB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Groepssessies gezonde voeding op verwijzing</a:t>
            </a:r>
            <a:endParaRPr lang="nl-BE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marR="0" lvl="1" indent="-342900" algn="l" defTabSz="9144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85B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nl-BE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0" lvl="1" indent="-342900">
              <a:lnSpc>
                <a:spcPct val="200000"/>
              </a:lnSpc>
              <a:buClr>
                <a:srgbClr val="0085B0"/>
              </a:buClr>
              <a:buFont typeface="Arial" panose="020B0604020202020204" pitchFamily="34" charset="0"/>
              <a:buChar char="•"/>
              <a:defRPr/>
            </a:pPr>
            <a:endParaRPr lang="nl-BE" b="1" i="1" dirty="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 marL="0" lvl="1" indent="-342900">
              <a:lnSpc>
                <a:spcPct val="200000"/>
              </a:lnSpc>
              <a:buClr>
                <a:srgbClr val="0085B0"/>
              </a:buClr>
              <a:buFont typeface="Arial" panose="020B0604020202020204" pitchFamily="34" charset="0"/>
              <a:buChar char="•"/>
              <a:defRPr/>
            </a:pPr>
            <a:endParaRPr lang="nl-BE" b="1" i="1" dirty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5B9DF9E-6D89-6A61-A030-4BA9CB5748B3}"/>
              </a:ext>
            </a:extLst>
          </p:cNvPr>
          <p:cNvSpPr txBox="1"/>
          <p:nvPr/>
        </p:nvSpPr>
        <p:spPr>
          <a:xfrm>
            <a:off x="6180083" y="4897821"/>
            <a:ext cx="3888827" cy="110358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nl-BE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0B55CE6-EB46-ACFD-FAD7-32B988093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34"/>
          <a:stretch/>
        </p:blipFill>
        <p:spPr>
          <a:xfrm>
            <a:off x="-3907" y="197409"/>
            <a:ext cx="4745892" cy="64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F42BB4-1F4E-F3F3-CB50-58A768539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294" y="4381548"/>
            <a:ext cx="3068871" cy="88525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E642809-04F9-6253-46BD-4DA5D2509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813" y="2829747"/>
            <a:ext cx="1693834" cy="86272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EEC32AB2-C2B0-638F-95B2-6DA8E1B09597}"/>
              </a:ext>
            </a:extLst>
          </p:cNvPr>
          <p:cNvSpPr/>
          <p:nvPr/>
        </p:nvSpPr>
        <p:spPr>
          <a:xfrm>
            <a:off x="772732" y="5756856"/>
            <a:ext cx="1957589" cy="888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50" name="Picture 2" descr="Diabetes Liga Webshop: Diabetesmateriaal &amp; accesssoires, tot 25% korting  voor leden">
            <a:extLst>
              <a:ext uri="{FF2B5EF4-FFF2-40B4-BE49-F238E27FC236}">
                <a16:creationId xmlns:a16="http://schemas.microsoft.com/office/drawing/2014/main" id="{B96210E0-BF47-B78B-6E0A-A2B6ECA5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85" y="968436"/>
            <a:ext cx="2934891" cy="117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D601E19-4F7D-256B-AD23-1DD535D83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476" y="1554555"/>
            <a:ext cx="4896020" cy="5090944"/>
          </a:xfrm>
          <a:prstGeom prst="rect">
            <a:avLst/>
          </a:prstGeom>
        </p:spPr>
      </p:pic>
      <p:pic>
        <p:nvPicPr>
          <p:cNvPr id="2052" name="Picture 4" descr="HALT2Diabetes | Diabetes Liga">
            <a:extLst>
              <a:ext uri="{FF2B5EF4-FFF2-40B4-BE49-F238E27FC236}">
                <a16:creationId xmlns:a16="http://schemas.microsoft.com/office/drawing/2014/main" id="{464EE00A-E8E2-4467-5E14-67C8A3481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9" y="-36727"/>
            <a:ext cx="4856999" cy="194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30870E1-9524-8258-1DD2-56F4F89EFCE0}"/>
              </a:ext>
            </a:extLst>
          </p:cNvPr>
          <p:cNvSpPr/>
          <p:nvPr/>
        </p:nvSpPr>
        <p:spPr>
          <a:xfrm>
            <a:off x="978794" y="2209465"/>
            <a:ext cx="1468192" cy="888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9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E24CA638-DE41-EBFE-ECD0-52754CCB6A99}"/>
              </a:ext>
            </a:extLst>
          </p:cNvPr>
          <p:cNvSpPr txBox="1">
            <a:spLocks/>
          </p:cNvSpPr>
          <p:nvPr/>
        </p:nvSpPr>
        <p:spPr>
          <a:xfrm>
            <a:off x="1271107" y="358004"/>
            <a:ext cx="9912707" cy="823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"/>
              <a:buNone/>
              <a:tabLst/>
              <a:defRPr/>
            </a:pPr>
            <a:endParaRPr kumimoji="0" lang="nl-BE" sz="2400" b="1" i="0" u="none" strike="noStrike" kern="1200" cap="all" spc="0" normalizeH="0" baseline="0" noProof="0">
              <a:ln>
                <a:noFill/>
              </a:ln>
              <a:solidFill>
                <a:srgbClr val="00B1EB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"/>
              <a:buNone/>
              <a:tabLst/>
              <a:defRPr/>
            </a:pPr>
            <a:r>
              <a:rPr kumimoji="0" lang="nl-BE" sz="2400" b="1" i="0" u="none" strike="noStrike" kern="1200" spc="0" normalizeH="0" baseline="0" noProof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Bewegen Op </a:t>
            </a:r>
            <a:r>
              <a:rPr lang="nl-BE" sz="2400" b="1">
                <a:solidFill>
                  <a:srgbClr val="00B1EB"/>
                </a:solidFill>
                <a:latin typeface="Arial Black" panose="020B0A04020102020204"/>
              </a:rPr>
              <a:t>V</a:t>
            </a:r>
            <a:r>
              <a:rPr kumimoji="0" lang="nl-BE" sz="2400" b="1" i="0" u="none" strike="noStrike" kern="1200" spc="0" normalizeH="0" baseline="0" noProof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erwijzing</a:t>
            </a:r>
            <a:endParaRPr kumimoji="0" lang="nl-BE" sz="2400" b="1" i="0" u="none" strike="noStrike" kern="1200" spc="0" normalizeH="0" baseline="0" noProof="0" dirty="0">
              <a:ln>
                <a:noFill/>
              </a:ln>
              <a:solidFill>
                <a:srgbClr val="00B1EB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E2DB0F6-8CA7-81D7-C4C9-F487C3B8A201}"/>
              </a:ext>
            </a:extLst>
          </p:cNvPr>
          <p:cNvSpPr txBox="1"/>
          <p:nvPr/>
        </p:nvSpPr>
        <p:spPr>
          <a:xfrm>
            <a:off x="1223493" y="1609859"/>
            <a:ext cx="9942490" cy="428866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algn="l"/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BC03666-7084-16C2-AFD2-2EF9B8C71659}"/>
              </a:ext>
            </a:extLst>
          </p:cNvPr>
          <p:cNvSpPr txBox="1"/>
          <p:nvPr/>
        </p:nvSpPr>
        <p:spPr>
          <a:xfrm>
            <a:off x="1502196" y="1609859"/>
            <a:ext cx="7744104" cy="33291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>
              <a:lnSpc>
                <a:spcPct val="130000"/>
              </a:lnSpc>
              <a:spcAft>
                <a:spcPts val="600"/>
              </a:spcAft>
              <a:buFontTx/>
              <a:buChar char="•"/>
            </a:pPr>
            <a:r>
              <a:rPr lang="en-GB" sz="1800" b="0" dirty="0" err="1"/>
              <a:t>Volwassenen</a:t>
            </a:r>
            <a:r>
              <a:rPr lang="en-GB" sz="1800" b="0" dirty="0"/>
              <a:t> die </a:t>
            </a:r>
            <a:r>
              <a:rPr lang="en-GB" sz="1800" b="0" dirty="0" err="1"/>
              <a:t>aanbeveling</a:t>
            </a:r>
            <a:r>
              <a:rPr lang="en-GB" sz="1800" b="0" dirty="0"/>
              <a:t> </a:t>
            </a:r>
            <a:r>
              <a:rPr lang="en-GB" sz="1800" b="0" dirty="0" err="1"/>
              <a:t>beweging</a:t>
            </a:r>
            <a:r>
              <a:rPr lang="en-GB" sz="1800" b="0" dirty="0"/>
              <a:t> </a:t>
            </a:r>
            <a:r>
              <a:rPr lang="en-GB" sz="1800" b="0" dirty="0" err="1"/>
              <a:t>niet</a:t>
            </a:r>
            <a:r>
              <a:rPr lang="en-GB" sz="1800" b="0" dirty="0"/>
              <a:t> </a:t>
            </a:r>
            <a:r>
              <a:rPr lang="en-GB" sz="1800" b="0" dirty="0" err="1"/>
              <a:t>halen</a:t>
            </a:r>
            <a:endParaRPr lang="en-GB" sz="1800" b="0" dirty="0"/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Tx/>
              <a:buChar char="•"/>
            </a:pPr>
            <a:r>
              <a:rPr lang="en-GB" sz="1800" b="0" dirty="0"/>
              <a:t>Max. 7 </a:t>
            </a:r>
            <a:r>
              <a:rPr lang="en-GB" sz="1800" b="0" dirty="0" err="1"/>
              <a:t>uur</a:t>
            </a:r>
            <a:r>
              <a:rPr lang="en-GB" sz="1800" b="0" dirty="0"/>
              <a:t> </a:t>
            </a:r>
            <a:r>
              <a:rPr lang="en-GB" sz="1800" b="0" dirty="0" err="1"/>
              <a:t>begeleiding</a:t>
            </a:r>
            <a:r>
              <a:rPr lang="en-GB" sz="1800" b="0" dirty="0"/>
              <a:t> per </a:t>
            </a:r>
            <a:r>
              <a:rPr lang="en-GB" sz="1800" b="0" dirty="0" err="1"/>
              <a:t>jaar</a:t>
            </a:r>
            <a:endParaRPr lang="en-GB" sz="1800" b="0" dirty="0"/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Tx/>
              <a:buChar char="•"/>
            </a:pPr>
            <a:r>
              <a:rPr lang="en-GB" dirty="0"/>
              <a:t>Op verwijzing van </a:t>
            </a:r>
            <a:r>
              <a:rPr lang="en-GB" dirty="0" err="1"/>
              <a:t>oa</a:t>
            </a:r>
            <a:r>
              <a:rPr lang="en-GB" dirty="0"/>
              <a:t>. </a:t>
            </a:r>
            <a:r>
              <a:rPr lang="en-GB" dirty="0" err="1"/>
              <a:t>huisarts</a:t>
            </a:r>
            <a:endParaRPr lang="nl-BE" dirty="0"/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dirty="0"/>
              <a:t>Coaches Kathleen Van Ingelghem en Pieter Marien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dirty="0"/>
              <a:t>In Berlaar, Lier, Ranst, Nijlen</a:t>
            </a:r>
          </a:p>
          <a:p>
            <a:pPr marL="285750" indent="-285750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dirty="0"/>
              <a:t>www.bewegenopverwijzing.be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3076" name="Picture 4" descr="Kathleen Van Ingelghem">
            <a:extLst>
              <a:ext uri="{FF2B5EF4-FFF2-40B4-BE49-F238E27FC236}">
                <a16:creationId xmlns:a16="http://schemas.microsoft.com/office/drawing/2014/main" id="{22789432-9BE1-4B9D-BF55-CE535C8F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53" y="3633174"/>
            <a:ext cx="1905000" cy="1905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11E71D2-1E91-6F5A-15C9-680F5A5CAF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19483"/>
          <a:stretch/>
        </p:blipFill>
        <p:spPr>
          <a:xfrm>
            <a:off x="9260982" y="3597757"/>
            <a:ext cx="1905001" cy="1905000"/>
          </a:xfrm>
          <a:prstGeom prst="flowChartConnector">
            <a:avLst/>
          </a:prstGeom>
        </p:spPr>
      </p:pic>
      <p:pic>
        <p:nvPicPr>
          <p:cNvPr id="5" name="Afbeelding 4" descr="Afbeelding met tekening&#10;&#10;Automatisch gegenereerde beschrijving">
            <a:extLst>
              <a:ext uri="{FF2B5EF4-FFF2-40B4-BE49-F238E27FC236}">
                <a16:creationId xmlns:a16="http://schemas.microsoft.com/office/drawing/2014/main" id="{914B75A0-D069-358C-F2CD-345365979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35" y="5792789"/>
            <a:ext cx="1918952" cy="7072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40953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- Erkend tabakoloog…"/>
          <p:cNvSpPr txBox="1">
            <a:spLocks noGrp="1"/>
          </p:cNvSpPr>
          <p:nvPr>
            <p:ph type="body" idx="1"/>
          </p:nvPr>
        </p:nvSpPr>
        <p:spPr>
          <a:xfrm>
            <a:off x="1058333" y="1533393"/>
            <a:ext cx="10075334" cy="4504651"/>
          </a:xfrm>
          <a:prstGeom prst="rect">
            <a:avLst/>
          </a:prstGeom>
        </p:spPr>
        <p:txBody>
          <a:bodyPr/>
          <a:lstStyle/>
          <a:p>
            <a:pPr marL="0" indent="-457200">
              <a:lnSpc>
                <a:spcPct val="104000"/>
              </a:lnSpc>
              <a:defRPr sz="25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Erkend </a:t>
            </a:r>
            <a:r>
              <a:rPr lang="nl-BE" sz="1900" dirty="0" err="1">
                <a:latin typeface="Arial" panose="020B0604020202020204" pitchFamily="34" charset="0"/>
                <a:cs typeface="Arial" panose="020B0604020202020204" pitchFamily="34" charset="0"/>
              </a:rPr>
              <a:t>tabakoloog</a:t>
            </a:r>
            <a:endParaRPr lang="nl-BE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457200">
              <a:lnSpc>
                <a:spcPct val="104000"/>
              </a:lnSpc>
              <a:defRPr sz="25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Individueel of in groep</a:t>
            </a:r>
          </a:p>
          <a:p>
            <a:pPr marL="0" indent="-457200">
              <a:lnSpc>
                <a:spcPct val="104000"/>
              </a:lnSpc>
              <a:defRPr sz="25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Gedeeltelijk terugbetaald voor max. 4 u/jaar (individueel) of 12 u/jaar (in groep)</a:t>
            </a:r>
          </a:p>
          <a:p>
            <a:pPr marL="470389" lvl="2" indent="-457200">
              <a:lnSpc>
                <a:spcPct val="104000"/>
              </a:lnSpc>
              <a:spcBef>
                <a:spcPts val="1000"/>
              </a:spcBef>
              <a:defRPr sz="2300" i="0"/>
            </a:pPr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Lier: sept-okt reeks van 8 groepssessies (infosessie op 2/9)</a:t>
            </a:r>
          </a:p>
        </p:txBody>
      </p:sp>
      <p:sp>
        <p:nvSpPr>
          <p:cNvPr id="132" name="Tekst"/>
          <p:cNvSpPr txBox="1"/>
          <p:nvPr/>
        </p:nvSpPr>
        <p:spPr>
          <a:xfrm>
            <a:off x="7813961" y="5217481"/>
            <a:ext cx="127001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 anchor="b">
            <a:spAutoFit/>
          </a:bodyPr>
          <a:lstStyle/>
          <a:p>
            <a:endParaRPr/>
          </a:p>
        </p:txBody>
      </p:sp>
      <p:sp>
        <p:nvSpPr>
          <p:cNvPr id="3" name="Tijdelijke aanduiding voor tekst 4">
            <a:extLst>
              <a:ext uri="{FF2B5EF4-FFF2-40B4-BE49-F238E27FC236}">
                <a16:creationId xmlns:a16="http://schemas.microsoft.com/office/drawing/2014/main" id="{F063CC13-1325-736C-B2AD-89AC494F642E}"/>
              </a:ext>
            </a:extLst>
          </p:cNvPr>
          <p:cNvSpPr txBox="1">
            <a:spLocks/>
          </p:cNvSpPr>
          <p:nvPr/>
        </p:nvSpPr>
        <p:spPr>
          <a:xfrm>
            <a:off x="907425" y="389177"/>
            <a:ext cx="9912707" cy="823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"/>
              <a:buNone/>
              <a:tabLst/>
              <a:defRPr/>
            </a:pPr>
            <a:endParaRPr kumimoji="0" lang="nl-BE" sz="2400" b="1" i="0" u="none" strike="noStrike" kern="1200" cap="all" spc="0" normalizeH="0" baseline="0" noProof="0" dirty="0">
              <a:ln>
                <a:noFill/>
              </a:ln>
              <a:solidFill>
                <a:srgbClr val="00B1EB"/>
              </a:solidFill>
              <a:effectLst/>
              <a:uLnTx/>
              <a:uFillTx/>
              <a:latin typeface="Arial Black" panose="020B0A040201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"/>
              <a:buNone/>
              <a:tabLst/>
              <a:defRPr/>
            </a:pPr>
            <a:r>
              <a:rPr kumimoji="0" lang="nl-BE" sz="2400" b="1" i="0" u="none" strike="noStrike" kern="1200" spc="0" normalizeH="0" baseline="0" noProof="0" dirty="0">
                <a:ln>
                  <a:noFill/>
                </a:ln>
                <a:solidFill>
                  <a:srgbClr val="00B1EB"/>
                </a:solidFill>
                <a:effectLst/>
                <a:uLnTx/>
                <a:uFillTx/>
                <a:latin typeface="Arial Black" panose="020B0A04020102020204"/>
                <a:ea typeface="+mn-ea"/>
                <a:cs typeface="+mn-cs"/>
              </a:rPr>
              <a:t>Rookstopbegeleiding</a:t>
            </a:r>
          </a:p>
        </p:txBody>
      </p:sp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DD38FA63-B67D-A377-8BEC-CF45C5C87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0" t="18658" b="33865"/>
          <a:stretch/>
        </p:blipFill>
        <p:spPr>
          <a:xfrm>
            <a:off x="3047512" y="4454186"/>
            <a:ext cx="7324783" cy="20174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Tijdelijke aanduiding voor inhoud 8">
            <a:extLst>
              <a:ext uri="{FF2B5EF4-FFF2-40B4-BE49-F238E27FC236}">
                <a16:creationId xmlns:a16="http://schemas.microsoft.com/office/drawing/2014/main" id="{E1408AA0-F085-41E4-89BD-03DF5EA0C07D}"/>
              </a:ext>
            </a:extLst>
          </p:cNvPr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>
            <a:fillRect/>
          </a:stretch>
        </p:blipFill>
        <p:spPr>
          <a:xfrm>
            <a:off x="3608388" y="-12700"/>
            <a:ext cx="3998912" cy="6870700"/>
          </a:xfrm>
        </p:spPr>
      </p:pic>
      <p:sp>
        <p:nvSpPr>
          <p:cNvPr id="134147" name="Tijdelijke aanduiding voor dianummer 2">
            <a:extLst>
              <a:ext uri="{FF2B5EF4-FFF2-40B4-BE49-F238E27FC236}">
                <a16:creationId xmlns:a16="http://schemas.microsoft.com/office/drawing/2014/main" id="{FE1EB9F0-32BF-404A-920C-7E8534A0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850" y="5891213"/>
            <a:ext cx="922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80140-667E-461A-BCC5-2C9EC6B026E2}" type="slidenum">
              <a:rPr kumimoji="0" lang="nl-NL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E9439E-7FD8-4615-8294-512AD665B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728" y="5895254"/>
            <a:ext cx="2162483" cy="8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743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ijdelijke aanduiding voor dianummer 2">
            <a:extLst>
              <a:ext uri="{FF2B5EF4-FFF2-40B4-BE49-F238E27FC236}">
                <a16:creationId xmlns:a16="http://schemas.microsoft.com/office/drawing/2014/main" id="{FE1EB9F0-32BF-404A-920C-7E8534A0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850" y="5891213"/>
            <a:ext cx="9223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80140-667E-461A-BCC5-2C9EC6B026E2}" type="slidenum">
              <a:rPr kumimoji="0" lang="nl-NL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E9439E-7FD8-4615-8294-512AD665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728" y="5895254"/>
            <a:ext cx="2162483" cy="804444"/>
          </a:xfrm>
          <a:prstGeom prst="rect">
            <a:avLst/>
          </a:prstGeom>
        </p:spPr>
      </p:pic>
      <p:graphicFrame>
        <p:nvGraphicFramePr>
          <p:cNvPr id="2" name="Tijdelijke aanduiding voor inhoud 6">
            <a:extLst>
              <a:ext uri="{FF2B5EF4-FFF2-40B4-BE49-F238E27FC236}">
                <a16:creationId xmlns:a16="http://schemas.microsoft.com/office/drawing/2014/main" id="{D0CD0F2D-9B8B-B0C1-0742-8DA6FEF88C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046838"/>
              </p:ext>
            </p:extLst>
          </p:nvPr>
        </p:nvGraphicFramePr>
        <p:xfrm>
          <a:off x="694719" y="1799964"/>
          <a:ext cx="11090546" cy="2251336"/>
        </p:xfrm>
        <a:graphic>
          <a:graphicData uri="http://schemas.openxmlformats.org/drawingml/2006/table">
            <a:tbl>
              <a:tblPr firstRow="1" firstCol="1" bandRow="1"/>
              <a:tblGrid>
                <a:gridCol w="917772">
                  <a:extLst>
                    <a:ext uri="{9D8B030D-6E8A-4147-A177-3AD203B41FA5}">
                      <a16:colId xmlns:a16="http://schemas.microsoft.com/office/drawing/2014/main" val="3397721306"/>
                    </a:ext>
                  </a:extLst>
                </a:gridCol>
                <a:gridCol w="1312500">
                  <a:extLst>
                    <a:ext uri="{9D8B030D-6E8A-4147-A177-3AD203B41FA5}">
                      <a16:colId xmlns:a16="http://schemas.microsoft.com/office/drawing/2014/main" val="2230562516"/>
                    </a:ext>
                  </a:extLst>
                </a:gridCol>
                <a:gridCol w="1230469">
                  <a:extLst>
                    <a:ext uri="{9D8B030D-6E8A-4147-A177-3AD203B41FA5}">
                      <a16:colId xmlns:a16="http://schemas.microsoft.com/office/drawing/2014/main" val="2608328654"/>
                    </a:ext>
                  </a:extLst>
                </a:gridCol>
                <a:gridCol w="558444">
                  <a:extLst>
                    <a:ext uri="{9D8B030D-6E8A-4147-A177-3AD203B41FA5}">
                      <a16:colId xmlns:a16="http://schemas.microsoft.com/office/drawing/2014/main" val="508663944"/>
                    </a:ext>
                  </a:extLst>
                </a:gridCol>
                <a:gridCol w="577373">
                  <a:extLst>
                    <a:ext uri="{9D8B030D-6E8A-4147-A177-3AD203B41FA5}">
                      <a16:colId xmlns:a16="http://schemas.microsoft.com/office/drawing/2014/main" val="1736452126"/>
                    </a:ext>
                  </a:extLst>
                </a:gridCol>
                <a:gridCol w="876314">
                  <a:extLst>
                    <a:ext uri="{9D8B030D-6E8A-4147-A177-3AD203B41FA5}">
                      <a16:colId xmlns:a16="http://schemas.microsoft.com/office/drawing/2014/main" val="986930458"/>
                    </a:ext>
                  </a:extLst>
                </a:gridCol>
                <a:gridCol w="449596">
                  <a:extLst>
                    <a:ext uri="{9D8B030D-6E8A-4147-A177-3AD203B41FA5}">
                      <a16:colId xmlns:a16="http://schemas.microsoft.com/office/drawing/2014/main" val="3542390598"/>
                    </a:ext>
                  </a:extLst>
                </a:gridCol>
                <a:gridCol w="899188">
                  <a:extLst>
                    <a:ext uri="{9D8B030D-6E8A-4147-A177-3AD203B41FA5}">
                      <a16:colId xmlns:a16="http://schemas.microsoft.com/office/drawing/2014/main" val="3685783004"/>
                    </a:ext>
                  </a:extLst>
                </a:gridCol>
                <a:gridCol w="1229679">
                  <a:extLst>
                    <a:ext uri="{9D8B030D-6E8A-4147-A177-3AD203B41FA5}">
                      <a16:colId xmlns:a16="http://schemas.microsoft.com/office/drawing/2014/main" val="165439221"/>
                    </a:ext>
                  </a:extLst>
                </a:gridCol>
                <a:gridCol w="1118465">
                  <a:extLst>
                    <a:ext uri="{9D8B030D-6E8A-4147-A177-3AD203B41FA5}">
                      <a16:colId xmlns:a16="http://schemas.microsoft.com/office/drawing/2014/main" val="1668484551"/>
                    </a:ext>
                  </a:extLst>
                </a:gridCol>
                <a:gridCol w="1001051">
                  <a:extLst>
                    <a:ext uri="{9D8B030D-6E8A-4147-A177-3AD203B41FA5}">
                      <a16:colId xmlns:a16="http://schemas.microsoft.com/office/drawing/2014/main" val="1814624414"/>
                    </a:ext>
                  </a:extLst>
                </a:gridCol>
                <a:gridCol w="919695">
                  <a:extLst>
                    <a:ext uri="{9D8B030D-6E8A-4147-A177-3AD203B41FA5}">
                      <a16:colId xmlns:a16="http://schemas.microsoft.com/office/drawing/2014/main" val="1316464193"/>
                    </a:ext>
                  </a:extLst>
                </a:gridCol>
              </a:tblGrid>
              <a:tr h="26324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Januari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Februari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Maart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nl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Mei</a:t>
                      </a:r>
                      <a:endParaRPr lang="nl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Juni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Juli</a:t>
                      </a:r>
                      <a:endParaRPr lang="nl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Augustus</a:t>
                      </a:r>
                      <a:endParaRPr lang="nl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Oktober</a:t>
                      </a:r>
                      <a:endParaRPr lang="nl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nl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nl-BE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876053"/>
                  </a:ext>
                </a:extLst>
              </a:tr>
              <a:tr h="198808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Groeps-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sessies + evaluatie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B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B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Voorbereidingsfase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Sensibiliseren en informeren van lokale zorgverleners en partners door opleiding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Screenings- en sensibilisatiefase naar burgers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Groepssessies</a:t>
                      </a:r>
                      <a:endParaRPr lang="nl-BE" sz="1400" dirty="0"/>
                    </a:p>
                  </a:txBody>
                  <a:tcPr marL="39786" marR="397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717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134549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F260BDC-BD77-D940-A12E-5262A9247BC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921304" y="1653695"/>
            <a:ext cx="10349392" cy="3870673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</a:pPr>
            <a:endParaRPr lang="nl-BE" sz="3600" b="1" dirty="0">
              <a:solidFill>
                <a:srgbClr val="00B0F0"/>
              </a:solidFill>
              <a:cs typeface="Arial"/>
            </a:endParaRPr>
          </a:p>
          <a:p>
            <a:pPr lvl="0" algn="ctr">
              <a:lnSpc>
                <a:spcPct val="107000"/>
              </a:lnSpc>
            </a:pPr>
            <a:r>
              <a:rPr lang="nl-BE" sz="4000" b="1" dirty="0">
                <a:solidFill>
                  <a:srgbClr val="00B0F0"/>
                </a:solidFill>
                <a:cs typeface="Arial"/>
              </a:rPr>
              <a:t>Stand van zaken </a:t>
            </a:r>
          </a:p>
          <a:p>
            <a:pPr lvl="0" algn="ctr">
              <a:lnSpc>
                <a:spcPct val="107000"/>
              </a:lnSpc>
            </a:pPr>
            <a:r>
              <a:rPr lang="nl-BE" sz="4000" b="1" dirty="0">
                <a:solidFill>
                  <a:srgbClr val="00B0F0"/>
                </a:solidFill>
                <a:cs typeface="Arial"/>
              </a:rPr>
              <a:t>&amp;</a:t>
            </a:r>
          </a:p>
          <a:p>
            <a:pPr lvl="0" algn="ctr">
              <a:lnSpc>
                <a:spcPct val="107000"/>
              </a:lnSpc>
            </a:pPr>
            <a:r>
              <a:rPr lang="nl-BE" sz="4000" b="1" dirty="0">
                <a:solidFill>
                  <a:srgbClr val="00B0F0"/>
                </a:solidFill>
                <a:cs typeface="Arial"/>
              </a:rPr>
              <a:t> planning</a:t>
            </a:r>
            <a:endParaRPr lang="nl-BE" sz="4000" dirty="0">
              <a:solidFill>
                <a:srgbClr val="00B0F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468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061AC00-F6B5-8BD2-E2A5-43D9ABD4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 b="1" dirty="0">
                <a:solidFill>
                  <a:srgbClr val="00B1EB"/>
                </a:solidFill>
                <a:latin typeface="Arial Black" panose="020B0A04020102020204"/>
                <a:ea typeface="+mn-ea"/>
                <a:cs typeface="+mn-cs"/>
              </a:rPr>
              <a:t>HALT2Diabetes in ELZ Pallieterland</a:t>
            </a:r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118660A7-C7DE-B5C8-16DB-84E3B2B59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300" y="1316831"/>
            <a:ext cx="10515600" cy="4677569"/>
          </a:xfrm>
        </p:spPr>
        <p:txBody>
          <a:bodyPr>
            <a:normAutofit fontScale="92500" lnSpcReduction="10000"/>
          </a:bodyPr>
          <a:lstStyle/>
          <a:p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Voorbereidingen met werkgroep</a:t>
            </a:r>
          </a:p>
          <a:p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Werkgroep op termijn uitbreiden (huisarts + diëtist)</a:t>
            </a:r>
          </a:p>
          <a:p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Eerstelijnszone als trekker</a:t>
            </a:r>
          </a:p>
          <a:p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Plan: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Draagvlak creëren bij zorgverleners en fiat lokale besturen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Webinars zorgverleners en huisartsen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Aanwerven diëtisten &amp; Opleidingen coördineren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Communicatie naar zorgverleners, paramedici en andere stakeholders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Sensibilisatie- en screeningscampagne alle inwoners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Ondersteunen bij organisatie Gezonde Voeding op Verwijzing</a:t>
            </a:r>
          </a:p>
          <a:p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Verankering op lange termijn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Herhaling campagne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Groepssessies structureel opnemen in het lokale leefstijlaanbod</a:t>
            </a:r>
          </a:p>
          <a:p>
            <a:pPr lvl="1"/>
            <a:r>
              <a:rPr lang="nl-BE" sz="1700" dirty="0">
                <a:latin typeface="Arial" panose="020B0604020202020204" pitchFamily="34" charset="0"/>
                <a:cs typeface="Arial" panose="020B0604020202020204" pitchFamily="34" charset="0"/>
              </a:rPr>
              <a:t>H2D opnemen binnen de structurele preventie en welzijnsbeleid van de ELZ</a:t>
            </a:r>
          </a:p>
          <a:p>
            <a:r>
              <a:rPr lang="nl-BE" sz="1900" dirty="0">
                <a:latin typeface="Arial" panose="020B0604020202020204" pitchFamily="34" charset="0"/>
                <a:cs typeface="Arial" panose="020B0604020202020204" pitchFamily="34" charset="0"/>
              </a:rPr>
              <a:t>Terugkoppeling</a:t>
            </a:r>
          </a:p>
          <a:p>
            <a:endParaRPr lang="nl-BE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nl-BE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B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25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1271105" y="1683347"/>
            <a:ext cx="10920895" cy="4213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14000"/>
              </a:lnSpc>
              <a:buClrTx/>
              <a:buFont typeface="Arial" panose="020B0604020202020204" pitchFamily="34" charset="0"/>
              <a:buChar char="•"/>
            </a:pPr>
            <a:r>
              <a:rPr lang="nl-BE" sz="2000" i="0" dirty="0">
                <a:cs typeface="Arial"/>
              </a:rPr>
              <a:t>Opleiding (online)</a:t>
            </a:r>
            <a:endParaRPr lang="nl-BE" sz="20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13999"/>
              </a:lnSpc>
              <a:buClrTx/>
              <a:buChar char="•"/>
            </a:pPr>
            <a:r>
              <a:rPr lang="nl-BE" sz="2000" i="0" dirty="0">
                <a:cs typeface="Arial"/>
              </a:rPr>
              <a:t>Deskundigheidbevorderingspakketten (E-</a:t>
            </a:r>
            <a:r>
              <a:rPr lang="nl-BE" sz="2000" i="0" dirty="0" err="1">
                <a:cs typeface="Arial"/>
              </a:rPr>
              <a:t>learning</a:t>
            </a:r>
            <a:r>
              <a:rPr lang="nl-BE" sz="2000" i="0" dirty="0">
                <a:cs typeface="Arial"/>
              </a:rPr>
              <a:t>, flowcharts, checklists, …)</a:t>
            </a:r>
          </a:p>
          <a:p>
            <a:pPr marL="457200" indent="-457200">
              <a:lnSpc>
                <a:spcPct val="113999"/>
              </a:lnSpc>
              <a:buClrTx/>
              <a:buChar char="•"/>
            </a:pPr>
            <a:r>
              <a:rPr lang="nl-BE" sz="2000" i="0" dirty="0">
                <a:cs typeface="Arial"/>
              </a:rPr>
              <a:t>Gezondheidskompas </a:t>
            </a:r>
          </a:p>
          <a:p>
            <a:pPr marL="457200" indent="-457200">
              <a:lnSpc>
                <a:spcPct val="113999"/>
              </a:lnSpc>
              <a:buClrTx/>
              <a:buChar char="•"/>
            </a:pPr>
            <a:r>
              <a:rPr lang="nl-BE" sz="2000" i="0" dirty="0">
                <a:cs typeface="Arial"/>
              </a:rPr>
              <a:t>Sensibilisatiepakketten (print &amp; digitaal)</a:t>
            </a:r>
          </a:p>
          <a:p>
            <a:pPr marL="457200" indent="-457200">
              <a:lnSpc>
                <a:spcPct val="113999"/>
              </a:lnSpc>
              <a:buClrTx/>
              <a:buChar char="•"/>
            </a:pPr>
            <a:r>
              <a:rPr lang="nl-BE" sz="2000" i="0" dirty="0">
                <a:cs typeface="Arial"/>
              </a:rPr>
              <a:t>Subsidies groepssessies (gratis)</a:t>
            </a:r>
          </a:p>
          <a:p>
            <a:pPr marL="457200" indent="-457200">
              <a:lnSpc>
                <a:spcPct val="113999"/>
              </a:lnSpc>
              <a:buClrTx/>
              <a:buChar char="•"/>
            </a:pPr>
            <a:r>
              <a:rPr lang="nl-BE" sz="2000" i="0" dirty="0">
                <a:cs typeface="Arial"/>
              </a:rPr>
              <a:t>HALT2Diabetes nieuwsbrief</a:t>
            </a:r>
          </a:p>
          <a:p>
            <a:pPr marL="457200" indent="-457200">
              <a:lnSpc>
                <a:spcPct val="113999"/>
              </a:lnSpc>
              <a:buClrTx/>
              <a:buChar char="•"/>
            </a:pPr>
            <a:r>
              <a:rPr lang="nl-BE" sz="2000" i="0" dirty="0">
                <a:cs typeface="Arial"/>
              </a:rPr>
              <a:t>Tijdschrift Actief &amp; Gezond Leven</a:t>
            </a:r>
            <a:endParaRPr lang="nl-BE" sz="2000" i="0" dirty="0"/>
          </a:p>
          <a:p>
            <a:pPr marL="0" lvl="1" indent="-342900">
              <a:lnSpc>
                <a:spcPct val="19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nl-BE" i="0" dirty="0">
              <a:latin typeface="Arial"/>
              <a:cs typeface="+mn-cs"/>
            </a:endParaRPr>
          </a:p>
          <a:p>
            <a:pPr marL="0" lvl="1" indent="-342900">
              <a:lnSpc>
                <a:spcPct val="19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nl-BE" i="0" dirty="0">
              <a:latin typeface="Arial"/>
              <a:cs typeface="+mn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8AB92B1-BCFC-4F41-9F44-D14377C4E2C6}"/>
              </a:ext>
            </a:extLst>
          </p:cNvPr>
          <p:cNvSpPr txBox="1">
            <a:spLocks/>
          </p:cNvSpPr>
          <p:nvPr/>
        </p:nvSpPr>
        <p:spPr>
          <a:xfrm>
            <a:off x="1271106" y="525890"/>
            <a:ext cx="10803663" cy="823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System Font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"/>
              <a:buChar char="-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2400" b="1" cap="all" dirty="0">
              <a:solidFill>
                <a:schemeClr val="accent1"/>
              </a:solidFill>
              <a:latin typeface="+mj-lt"/>
            </a:endParaRPr>
          </a:p>
          <a:p>
            <a:r>
              <a:rPr lang="nl-BE" sz="2400" b="1" dirty="0">
                <a:solidFill>
                  <a:schemeClr val="accent1"/>
                </a:solidFill>
                <a:latin typeface="+mj-lt"/>
              </a:rPr>
              <a:t>Ondersteuning voor de huisarts</a:t>
            </a:r>
            <a:endParaRPr lang="nl-BE" sz="2400" b="1" cap="all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756B2E2-9988-7F96-F1AA-0B499599924E}"/>
              </a:ext>
            </a:extLst>
          </p:cNvPr>
          <p:cNvSpPr txBox="1"/>
          <p:nvPr/>
        </p:nvSpPr>
        <p:spPr>
          <a:xfrm>
            <a:off x="3262638" y="6230072"/>
            <a:ext cx="8396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https://www.diabetes.be/nl/wie-zijn-we-wat-doen-we/kenniscentrum/publicaties</a:t>
            </a:r>
            <a:r>
              <a:rPr lang="nl-B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487181-DBFC-E547-AFBF-338510B13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736" y="2814722"/>
            <a:ext cx="4512849" cy="32154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7457450-EFF8-883C-8D6E-8465C7E13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136" y="258596"/>
            <a:ext cx="4777864" cy="17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74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D006AE-3C7A-2A4B-B136-EC8CCDB7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48" y="1240270"/>
            <a:ext cx="10242504" cy="1781092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</a:pPr>
            <a:r>
              <a:rPr lang="en-US" dirty="0" err="1"/>
              <a:t>Vragen</a:t>
            </a:r>
            <a:r>
              <a:rPr lang="en-US" dirty="0"/>
              <a:t> / </a:t>
            </a:r>
            <a:r>
              <a:rPr lang="en-US" dirty="0" err="1"/>
              <a:t>reacties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036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3A3AE9-6728-D54F-94E4-339DA25A32E2}" type="slidenum">
              <a:rPr kumimoji="0" lang="nl-NL" sz="800" b="0" i="0" u="none" strike="noStrike" kern="1200" cap="all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8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70A5C51F-96CC-4DE8-9CC9-9EEF974DC10D}"/>
              </a:ext>
            </a:extLst>
          </p:cNvPr>
          <p:cNvGrpSpPr/>
          <p:nvPr/>
        </p:nvGrpSpPr>
        <p:grpSpPr>
          <a:xfrm>
            <a:off x="9077866" y="1263367"/>
            <a:ext cx="801384" cy="904127"/>
            <a:chOff x="842481" y="2373330"/>
            <a:chExt cx="801384" cy="904127"/>
          </a:xfrm>
        </p:grpSpPr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722D4ACE-5730-420E-91F1-35FDF99CDD35}"/>
                </a:ext>
              </a:extLst>
            </p:cNvPr>
            <p:cNvCxnSpPr/>
            <p:nvPr/>
          </p:nvCxnSpPr>
          <p:spPr>
            <a:xfrm>
              <a:off x="842481" y="2373330"/>
              <a:ext cx="801384" cy="904126"/>
            </a:xfrm>
            <a:prstGeom prst="line">
              <a:avLst/>
            </a:prstGeom>
            <a:ln w="381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Rechte verbindingslijn 7">
              <a:extLst>
                <a:ext uri="{FF2B5EF4-FFF2-40B4-BE49-F238E27FC236}">
                  <a16:creationId xmlns:a16="http://schemas.microsoft.com/office/drawing/2014/main" id="{EE78E57F-1CF7-4D52-88EA-664B7DBA9B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2481" y="2373330"/>
              <a:ext cx="801384" cy="904127"/>
            </a:xfrm>
            <a:prstGeom prst="line">
              <a:avLst/>
            </a:prstGeom>
            <a:ln w="381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484A22BA-FA2D-6551-8238-30760FAC2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1323975"/>
            <a:ext cx="62293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89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/>
          <p:cNvSpPr txBox="1">
            <a:spLocks/>
          </p:cNvSpPr>
          <p:nvPr/>
        </p:nvSpPr>
        <p:spPr>
          <a:xfrm>
            <a:off x="1197428" y="540772"/>
            <a:ext cx="9435401" cy="2741780"/>
          </a:xfrm>
          <a:prstGeom prst="rect">
            <a:avLst/>
          </a:prstGeom>
        </p:spPr>
        <p:txBody>
          <a:bodyPr vert="horz"/>
          <a:lstStyle>
            <a:lvl1pPr marL="450000" indent="-3429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 sz="1800" b="0" i="1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75A99"/>
              </a:buClr>
              <a:buFont typeface="Arial"/>
              <a:buChar char="–"/>
              <a:defRPr sz="1800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075A99"/>
              </a:buClr>
              <a:buFont typeface="Arial" pitchFamily="34" charset="0"/>
              <a:buChar char="•"/>
              <a:defRPr sz="1800" b="0" i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l-BE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Hoeveel Belgen hebben momenteel een verhoogd risico op diabetes type 2?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l-BE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0" indent="-51435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nl-BE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nl-BE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15%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nl-BE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20%</a:t>
            </a:r>
          </a:p>
          <a:p>
            <a:pPr marL="514350" marR="0" lvl="0" indent="-514350" algn="ctr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nl-BE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</a:t>
            </a:r>
          </a:p>
          <a:p>
            <a:pPr marL="450000" marR="0" lvl="0" indent="-34290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/>
              <a:buChar char="•"/>
              <a:tabLst/>
              <a:defRPr/>
            </a:pPr>
            <a:endParaRPr kumimoji="0" lang="nl-BE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CC4EF2D-B52B-42B4-9310-63FA7525CE8C}"/>
              </a:ext>
            </a:extLst>
          </p:cNvPr>
          <p:cNvSpPr/>
          <p:nvPr/>
        </p:nvSpPr>
        <p:spPr>
          <a:xfrm>
            <a:off x="4807644" y="5084261"/>
            <a:ext cx="2390383" cy="9185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A2D341E-1E18-0596-C6C0-CFB72588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421" y="124239"/>
            <a:ext cx="8589962" cy="6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ijdelijke aanduiding voor dianummer 3">
            <a:extLst>
              <a:ext uri="{FF2B5EF4-FFF2-40B4-BE49-F238E27FC236}">
                <a16:creationId xmlns:a16="http://schemas.microsoft.com/office/drawing/2014/main" id="{F5DB6D2B-51B6-3B56-D10E-901FD1708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54D6574-EA46-47D4-A0D2-A9D4DD7EF7FE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404" name="Afbeelding 6">
            <a:extLst>
              <a:ext uri="{FF2B5EF4-FFF2-40B4-BE49-F238E27FC236}">
                <a16:creationId xmlns:a16="http://schemas.microsoft.com/office/drawing/2014/main" id="{04E653D6-7D2C-14CA-1085-898B6867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479425"/>
            <a:ext cx="21780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63BA665-D283-2085-7864-A346A5324034}"/>
              </a:ext>
            </a:extLst>
          </p:cNvPr>
          <p:cNvSpPr txBox="1"/>
          <p:nvPr/>
        </p:nvSpPr>
        <p:spPr>
          <a:xfrm>
            <a:off x="5362798" y="4786826"/>
            <a:ext cx="2051539" cy="9541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Bij diagnose zijn bij gemiddeld 50% van de personen al complicaties aanwezig.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ijdelijke aanduiding voor dianummer 2">
            <a:extLst>
              <a:ext uri="{FF2B5EF4-FFF2-40B4-BE49-F238E27FC236}">
                <a16:creationId xmlns:a16="http://schemas.microsoft.com/office/drawing/2014/main" id="{436D9225-BD70-4928-A245-7F96D36F9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2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System Font"/>
              <a:buChar char="-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155636B-8B60-4F3B-ACCA-D138389C3D44}" type="slidenum">
              <a:rPr kumimoji="0" lang="en-US" altLang="nl-B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nl-B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C1D3B7-3E90-496D-ADCD-894CBEC5B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479" y="0"/>
            <a:ext cx="4397121" cy="147078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11AA56-BB6E-4190-A068-368FBDF20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339" y="918718"/>
            <a:ext cx="2856441" cy="298448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F03036D-087E-47FA-90DC-2D9305408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323" y="3554425"/>
            <a:ext cx="2458917" cy="298448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92BA584-C337-4170-87F7-465538C3B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020" y="3903206"/>
            <a:ext cx="2207688" cy="290234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82693E0-C1E3-47CD-8BE7-658C218B4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2710" y="3429000"/>
            <a:ext cx="3259013" cy="303394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4C31240-9EA6-4E90-8D40-F54B49CAA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185" y="1470787"/>
            <a:ext cx="2522624" cy="22723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B2E2677-4F69-4503-9587-E63DD0A93E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6194" y="918718"/>
            <a:ext cx="2298090" cy="297512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F260BDC-BD77-D940-A12E-5262A9247BC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921304" y="1653695"/>
            <a:ext cx="10349392" cy="3870673"/>
          </a:xfrm>
        </p:spPr>
        <p:txBody>
          <a:bodyPr>
            <a:noAutofit/>
          </a:bodyPr>
          <a:lstStyle/>
          <a:p>
            <a:pPr lvl="0" algn="ctr">
              <a:lnSpc>
                <a:spcPct val="107000"/>
              </a:lnSpc>
            </a:pPr>
            <a:endParaRPr lang="nl-BE" sz="4400" b="1" dirty="0">
              <a:solidFill>
                <a:srgbClr val="00B0F0"/>
              </a:solidFill>
              <a:cs typeface="Arial"/>
            </a:endParaRPr>
          </a:p>
          <a:p>
            <a:pPr lvl="0" algn="ctr">
              <a:lnSpc>
                <a:spcPct val="107000"/>
              </a:lnSpc>
            </a:pPr>
            <a:r>
              <a:rPr lang="nl-BE" sz="6000" b="1" dirty="0">
                <a:solidFill>
                  <a:srgbClr val="00B0F0"/>
                </a:solidFill>
                <a:cs typeface="Arial"/>
              </a:rPr>
              <a:t>HALT2Diabetes?</a:t>
            </a:r>
            <a:endParaRPr lang="nl-BE" sz="6000" dirty="0">
              <a:solidFill>
                <a:srgbClr val="00B0F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28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40FDF6-B59B-A344-9EA8-98618F32B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579094"/>
            <a:ext cx="6447503" cy="823912"/>
          </a:xfrm>
        </p:spPr>
        <p:txBody>
          <a:bodyPr>
            <a:noAutofit/>
          </a:bodyPr>
          <a:lstStyle/>
          <a:p>
            <a:r>
              <a:rPr lang="nl-BE" cap="none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Doelstellingen HALT2Diabetes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F260BDC-BD77-D940-A12E-5262A9247BC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1676044"/>
            <a:ext cx="9400034" cy="3778950"/>
          </a:xfrm>
        </p:spPr>
        <p:txBody>
          <a:bodyPr>
            <a:noAutofit/>
          </a:bodyPr>
          <a:lstStyle/>
          <a:p>
            <a:pPr marL="514350" indent="-514350">
              <a:lnSpc>
                <a:spcPct val="134000"/>
              </a:lnSpc>
              <a:buFont typeface="+mj-lt"/>
              <a:buAutoNum type="arabicPeriod"/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Vroegtijdige opsporing van personen met een verhoogd risico op (ongekende) type 2 diabetes &amp; hart- en vaatziekten via een </a:t>
            </a:r>
            <a:r>
              <a:rPr lang="nl-B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sensibilisatie- en screeningscampagne</a:t>
            </a:r>
          </a:p>
          <a:p>
            <a:pPr marL="514350" indent="-514350">
              <a:lnSpc>
                <a:spcPct val="134000"/>
              </a:lnSpc>
              <a:buFont typeface="+mj-lt"/>
              <a:buAutoNum type="arabicPeriod"/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Geïdentificeerde </a:t>
            </a:r>
            <a:r>
              <a:rPr lang="nl-B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risicopersonen begeleiden naar een gezonde leefstijl</a:t>
            </a:r>
            <a:r>
              <a:rPr lang="nl-BE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via groepssessies Gezonde Voeding op Verwijzing bij een diëtist, Bewegen op Verwijzing, rookstopsessies en andere lokale leefstijlinitiatieven</a:t>
            </a:r>
          </a:p>
          <a:p>
            <a:pPr marL="514350" indent="-514350">
              <a:lnSpc>
                <a:spcPct val="134000"/>
              </a:lnSpc>
              <a:buFont typeface="+mj-lt"/>
              <a:buAutoNum type="arabicPeriod"/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Zorgverleners, paramedici, intermediairs en stakeholders </a:t>
            </a:r>
            <a:r>
              <a:rPr lang="nl-BE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ondersteunen</a:t>
            </a: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 om HALT2Diabetes te implementeren</a:t>
            </a:r>
          </a:p>
          <a:p>
            <a:pPr>
              <a:lnSpc>
                <a:spcPct val="134000"/>
              </a:lnSpc>
            </a:pPr>
            <a:r>
              <a:rPr lang="nl-BE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Geïntegreerde benadering</a:t>
            </a:r>
            <a:endParaRPr lang="nl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3973C7B-6F60-4DB3-A580-F62D73F51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159" y="50315"/>
            <a:ext cx="3304841" cy="12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440FDF6-B59B-A344-9EA8-98618F32B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109" y="733470"/>
            <a:ext cx="6447503" cy="823912"/>
          </a:xfrm>
        </p:spPr>
        <p:txBody>
          <a:bodyPr>
            <a:normAutofit/>
          </a:bodyPr>
          <a:lstStyle/>
          <a:p>
            <a:r>
              <a:rPr lang="en-US" cap="none" dirty="0" err="1">
                <a:solidFill>
                  <a:srgbClr val="00B0F0"/>
                </a:solidFill>
                <a:latin typeface="Arial Black" panose="020B0A04020102020204" pitchFamily="34" charset="0"/>
              </a:rPr>
              <a:t>Doelgroep</a:t>
            </a:r>
            <a:r>
              <a:rPr lang="en-US" cap="none" dirty="0">
                <a:solidFill>
                  <a:srgbClr val="00B0F0"/>
                </a:solidFill>
                <a:latin typeface="Arial Black" panose="020B0A04020102020204" pitchFamily="34" charset="0"/>
              </a:rPr>
              <a:t> HALT2Diabetes  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1F260BDC-BD77-D940-A12E-5262A9247BC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271109" y="1830419"/>
            <a:ext cx="9400034" cy="4055625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34000"/>
              </a:lnSpc>
              <a:buFont typeface="+mj-lt"/>
              <a:buAutoNum type="arabicPeriod"/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45-75 jarigen</a:t>
            </a:r>
          </a:p>
          <a:p>
            <a:pPr marL="514350" indent="-514350">
              <a:lnSpc>
                <a:spcPct val="134000"/>
              </a:lnSpc>
              <a:buFont typeface="+mj-lt"/>
              <a:buAutoNum type="arabicPeriod"/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Personen met een reeds gekend hoog risico:</a:t>
            </a:r>
          </a:p>
          <a:p>
            <a:pPr marL="1200150" lvl="1" indent="-514350">
              <a:lnSpc>
                <a:spcPct val="134000"/>
              </a:lnSpc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Personen met prediabetes</a:t>
            </a:r>
          </a:p>
          <a:p>
            <a:pPr marL="1200150" lvl="1" indent="-514350">
              <a:lnSpc>
                <a:spcPct val="134000"/>
              </a:lnSpc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Personen met een voorgeschiedenis van verhoogde glycemiewaarden bijv. zwangerschapsdiabetes, stresshyperglycemie …</a:t>
            </a:r>
          </a:p>
          <a:p>
            <a:pPr marL="1200150" lvl="1" indent="-514350">
              <a:lnSpc>
                <a:spcPct val="134000"/>
              </a:lnSpc>
            </a:pPr>
            <a:r>
              <a:rPr lang="nl-BE" sz="2000" dirty="0">
                <a:latin typeface="Arial" panose="020B0604020202020204" pitchFamily="34" charset="0"/>
                <a:cs typeface="Arial" panose="020B0604020202020204" pitchFamily="34" charset="0"/>
              </a:rPr>
              <a:t>Personen met een cardiovasculaire voorgeschiedenis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9E35D7-16CF-413C-99C3-9464A6A13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159" y="50315"/>
            <a:ext cx="3304841" cy="12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3497"/>
      </p:ext>
    </p:extLst>
  </p:cSld>
  <p:clrMapOvr>
    <a:masterClrMapping/>
  </p:clrMapOvr>
</p:sld>
</file>

<file path=ppt/theme/theme1.xml><?xml version="1.0" encoding="utf-8"?>
<a:theme xmlns:a="http://schemas.openxmlformats.org/drawingml/2006/main" name="Start Slide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Title Slide - wit 3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Title Slide - wit 3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itle Slide wit 3 bas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Title Slide - wit 3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6_Title Slide - wit 3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- zwart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B-theme" id="{CB793BE7-9281-804D-80AF-414B9A37CA44}" vid="{EB208EB0-650B-424E-9C2F-02340CA5CBE0}"/>
    </a:ext>
  </a:extLst>
</a:theme>
</file>

<file path=ppt/theme/theme3.xml><?xml version="1.0" encoding="utf-8"?>
<a:theme xmlns:a="http://schemas.openxmlformats.org/drawingml/2006/main" name="Title Slide - wit 2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- blauw - basis">
  <a:themeElements>
    <a:clrScheme name="DIAB-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ADDE"/>
      </a:accent1>
      <a:accent2>
        <a:srgbClr val="FFFFFF"/>
      </a:accent2>
      <a:accent3>
        <a:srgbClr val="24ADDE"/>
      </a:accent3>
      <a:accent4>
        <a:srgbClr val="24ADDE"/>
      </a:accent4>
      <a:accent5>
        <a:srgbClr val="24ADDE"/>
      </a:accent5>
      <a:accent6>
        <a:srgbClr val="24ADDE"/>
      </a:accent6>
      <a:hlink>
        <a:srgbClr val="C0C0C0"/>
      </a:hlink>
      <a:folHlink>
        <a:srgbClr val="24ADD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Slide - wit 3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tart Slide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itle Slide - wit 3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itle Slide - zwart-wit en FOTO - basis">
  <a:themeElements>
    <a:clrScheme name="DIAB-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B1EB"/>
      </a:accent1>
      <a:accent2>
        <a:srgbClr val="FFFFFF"/>
      </a:accent2>
      <a:accent3>
        <a:srgbClr val="00B1EB"/>
      </a:accent3>
      <a:accent4>
        <a:srgbClr val="00B1EB"/>
      </a:accent4>
      <a:accent5>
        <a:srgbClr val="00B1EB"/>
      </a:accent5>
      <a:accent6>
        <a:srgbClr val="00B1EB"/>
      </a:accent6>
      <a:hlink>
        <a:srgbClr val="FFFFFF"/>
      </a:hlink>
      <a:folHlink>
        <a:srgbClr val="00B1EB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B-theme" id="{CB793BE7-9281-804D-80AF-414B9A37CA44}" vid="{EB208EB0-650B-424E-9C2F-02340CA5CBE0}"/>
    </a:ext>
  </a:extLst>
</a:theme>
</file>

<file path=ppt/theme/theme9.xml><?xml version="1.0" encoding="utf-8"?>
<a:theme xmlns:a="http://schemas.openxmlformats.org/drawingml/2006/main" name="1_Title Slide - blauw - basis">
  <a:themeElements>
    <a:clrScheme name="DIAB-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4ADDE"/>
      </a:accent1>
      <a:accent2>
        <a:srgbClr val="FFFFFF"/>
      </a:accent2>
      <a:accent3>
        <a:srgbClr val="24ADDE"/>
      </a:accent3>
      <a:accent4>
        <a:srgbClr val="24ADDE"/>
      </a:accent4>
      <a:accent5>
        <a:srgbClr val="24ADDE"/>
      </a:accent5>
      <a:accent6>
        <a:srgbClr val="24ADDE"/>
      </a:accent6>
      <a:hlink>
        <a:srgbClr val="C0C0C0"/>
      </a:hlink>
      <a:folHlink>
        <a:srgbClr val="24ADD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fc52e5-134f-456c-8bcf-738cf55d21c1" xsi:nil="true"/>
    <lcf76f155ced4ddcb4097134ff3c332f xmlns="b203110f-0d76-47f3-baf1-c4c7401145f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58358FEFE42046B9FCAC830E9CA6C9" ma:contentTypeVersion="16" ma:contentTypeDescription="Een nieuw document maken." ma:contentTypeScope="" ma:versionID="dc8280239dfa9899f62eb15d35124aca">
  <xsd:schema xmlns:xsd="http://www.w3.org/2001/XMLSchema" xmlns:xs="http://www.w3.org/2001/XMLSchema" xmlns:p="http://schemas.microsoft.com/office/2006/metadata/properties" xmlns:ns2="b203110f-0d76-47f3-baf1-c4c7401145fd" xmlns:ns3="13fc52e5-134f-456c-8bcf-738cf55d21c1" targetNamespace="http://schemas.microsoft.com/office/2006/metadata/properties" ma:root="true" ma:fieldsID="49aa4493d9a5f71a9163de9c0db5b112" ns2:_="" ns3:_="">
    <xsd:import namespace="b203110f-0d76-47f3-baf1-c4c7401145fd"/>
    <xsd:import namespace="13fc52e5-134f-456c-8bcf-738cf55d21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3110f-0d76-47f3-baf1-c4c7401145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2be4474-578d-451d-8ac9-ababfdfb91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fc52e5-134f-456c-8bcf-738cf55d21c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ffbe962-ed56-4897-b776-dc0c2bbd5547}" ma:internalName="TaxCatchAll" ma:showField="CatchAllData" ma:web="13fc52e5-134f-456c-8bcf-738cf55d21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FB7AB2-A10C-41BF-935C-D443201E3E8E}">
  <ds:schemaRefs>
    <ds:schemaRef ds:uri="33e4d277-1743-4476-a740-a47da6706f11"/>
    <ds:schemaRef ds:uri="512a8a3f-d619-4223-885f-c87163cc7fb7"/>
    <ds:schemaRef ds:uri="820c9a04-5cc1-4bf3-8b66-fcfb0670e566"/>
    <ds:schemaRef ds:uri="b0cab0a5-f597-47db-8493-f7bcd081af73"/>
    <ds:schemaRef ds:uri="d99cbd90-1124-4200-bc09-64854e540ae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db5ac26-03c1-4709-98f6-1f866adc2a83"/>
    <ds:schemaRef ds:uri="e6e705d4-48c7-4b37-b74f-9be23c4c2ae1"/>
    <ds:schemaRef ds:uri="13fc52e5-134f-456c-8bcf-738cf55d21c1"/>
    <ds:schemaRef ds:uri="b203110f-0d76-47f3-baf1-c4c7401145fd"/>
  </ds:schemaRefs>
</ds:datastoreItem>
</file>

<file path=customXml/itemProps2.xml><?xml version="1.0" encoding="utf-8"?>
<ds:datastoreItem xmlns:ds="http://schemas.openxmlformats.org/officeDocument/2006/customXml" ds:itemID="{BC6E5F41-0363-421E-8FFA-40AF20E108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8A73EB-5572-4809-982C-77F7739FFC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03110f-0d76-47f3-baf1-c4c7401145fd"/>
    <ds:schemaRef ds:uri="13fc52e5-134f-456c-8bcf-738cf55d21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987</Words>
  <Application>Microsoft Office PowerPoint</Application>
  <PresentationFormat>Breedbeeld</PresentationFormat>
  <Paragraphs>197</Paragraphs>
  <Slides>27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17</vt:i4>
      </vt:variant>
      <vt:variant>
        <vt:lpstr>Diatitels</vt:lpstr>
      </vt:variant>
      <vt:variant>
        <vt:i4>27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System Font</vt:lpstr>
      <vt:lpstr>Times New Roman</vt:lpstr>
      <vt:lpstr>Trebuchet MS</vt:lpstr>
      <vt:lpstr>Start Slide - basis</vt:lpstr>
      <vt:lpstr>Title Slide - zwart - basis</vt:lpstr>
      <vt:lpstr>Title Slide - wit 2 - basis</vt:lpstr>
      <vt:lpstr>Title Slide - blauw - basis</vt:lpstr>
      <vt:lpstr>Title Slide - wit 3 - basis</vt:lpstr>
      <vt:lpstr>1_Start Slide - basis</vt:lpstr>
      <vt:lpstr>1_Title Slide - wit 3 - basis</vt:lpstr>
      <vt:lpstr>Title Slide - zwart-wit en FOTO - basis</vt:lpstr>
      <vt:lpstr>1_Title Slide - blauw - basis</vt:lpstr>
      <vt:lpstr>2_Title Slide - wit 3 - basis</vt:lpstr>
      <vt:lpstr>4_Title Slide - wit 3 - basis</vt:lpstr>
      <vt:lpstr>Office Theme</vt:lpstr>
      <vt:lpstr>1_Office Theme</vt:lpstr>
      <vt:lpstr>Title Slide wit 3 basis</vt:lpstr>
      <vt:lpstr>5_Title Slide - wit 3 - basis</vt:lpstr>
      <vt:lpstr>2_Office Theme</vt:lpstr>
      <vt:lpstr>6_Title Slide - wit 3 - 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HALT2Diabetes in ELZ Pallieterland</vt:lpstr>
      <vt:lpstr>PowerPoint-presentatie</vt:lpstr>
      <vt:lpstr>Vragen / reacties?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Aurélie Lampaert</dc:creator>
  <cp:lastModifiedBy>Kristel Aerts</cp:lastModifiedBy>
  <cp:revision>7</cp:revision>
  <dcterms:created xsi:type="dcterms:W3CDTF">2020-12-02T15:01:06Z</dcterms:created>
  <dcterms:modified xsi:type="dcterms:W3CDTF">2023-06-20T08:42:44Z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amwerking Logo Antwerpen">
    <vt:lpwstr/>
  </property>
  <property fmtid="{D5CDD505-2E9C-101B-9397-08002B2CF9AE}" pid="3" name="Werkgroep">
    <vt:lpwstr/>
  </property>
  <property fmtid="{D5CDD505-2E9C-101B-9397-08002B2CF9AE}" pid="4" name="Thema">
    <vt:lpwstr/>
  </property>
  <property fmtid="{D5CDD505-2E9C-101B-9397-08002B2CF9AE}" pid="5" name="Setting">
    <vt:lpwstr/>
  </property>
  <property fmtid="{D5CDD505-2E9C-101B-9397-08002B2CF9AE}" pid="6" name="MediaServiceImageTags">
    <vt:lpwstr/>
  </property>
  <property fmtid="{D5CDD505-2E9C-101B-9397-08002B2CF9AE}" pid="7" name="ContentTypeId">
    <vt:lpwstr>0x010100B158358FEFE42046B9FCAC830E9CA6C9</vt:lpwstr>
  </property>
</Properties>
</file>