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3"/>
  </p:notesMasterIdLst>
  <p:sldIdLst>
    <p:sldId id="256" r:id="rId6"/>
    <p:sldId id="278" r:id="rId7"/>
    <p:sldId id="272" r:id="rId8"/>
    <p:sldId id="279" r:id="rId9"/>
    <p:sldId id="281" r:id="rId10"/>
    <p:sldId id="285" r:id="rId11"/>
    <p:sldId id="287" r:id="rId12"/>
    <p:sldId id="288" r:id="rId13"/>
    <p:sldId id="283" r:id="rId14"/>
    <p:sldId id="289" r:id="rId15"/>
    <p:sldId id="271" r:id="rId16"/>
    <p:sldId id="290" r:id="rId17"/>
    <p:sldId id="273" r:id="rId18"/>
    <p:sldId id="274" r:id="rId19"/>
    <p:sldId id="275" r:id="rId20"/>
    <p:sldId id="276" r:id="rId21"/>
    <p:sldId id="29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7035"/>
    <a:srgbClr val="8C2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2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88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77D71F-2555-9049-8628-10380B990903}" type="datetimeFigureOut">
              <a:rPr lang="nl-NL" smtClean="0"/>
              <a:t>13-2-2023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1DA19-95AC-6F46-9357-AE26BFB8E8B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105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F2C469C-DE31-8F49-87B4-D894E24F1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028" y="0"/>
            <a:ext cx="7936991" cy="6858000"/>
          </a:xfrm>
          <a:custGeom>
            <a:avLst/>
            <a:gdLst>
              <a:gd name="connsiteX0" fmla="*/ 5560200 w 7938952"/>
              <a:gd name="connsiteY0" fmla="*/ 0 h 6858000"/>
              <a:gd name="connsiteX1" fmla="*/ 7938952 w 7938952"/>
              <a:gd name="connsiteY1" fmla="*/ 0 h 6858000"/>
              <a:gd name="connsiteX2" fmla="*/ 7938952 w 7938952"/>
              <a:gd name="connsiteY2" fmla="*/ 6858000 h 6858000"/>
              <a:gd name="connsiteX3" fmla="*/ 0 w 7938952"/>
              <a:gd name="connsiteY3" fmla="*/ 6858000 h 6858000"/>
              <a:gd name="connsiteX4" fmla="*/ 5560200 w 793895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38952" h="6858000">
                <a:moveTo>
                  <a:pt x="5560200" y="0"/>
                </a:moveTo>
                <a:lnTo>
                  <a:pt x="7938952" y="0"/>
                </a:lnTo>
                <a:lnTo>
                  <a:pt x="7938952" y="6858000"/>
                </a:lnTo>
                <a:lnTo>
                  <a:pt x="0" y="6858000"/>
                </a:lnTo>
                <a:cubicBezTo>
                  <a:pt x="4360568" y="6115050"/>
                  <a:pt x="3598897" y="895350"/>
                  <a:pt x="5560200" y="0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9F729-5B11-4C1F-8CB5-8CF9C9B91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" y="2930400"/>
            <a:ext cx="6609600" cy="415498"/>
          </a:xfrm>
        </p:spPr>
        <p:txBody>
          <a:bodyPr anchor="t" anchorCtr="0">
            <a:spAutoFit/>
          </a:bodyPr>
          <a:lstStyle>
            <a:lvl1pPr algn="l">
              <a:defRPr sz="3000"/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15776-8ED4-4E96-AE47-6F300A6A88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600" y="5938422"/>
            <a:ext cx="3830877" cy="268504"/>
          </a:xfrm>
        </p:spPr>
        <p:txBody>
          <a:bodyPr/>
          <a:lstStyle>
            <a:lvl1pPr marL="0" indent="0" algn="l">
              <a:buNone/>
              <a:defRPr sz="15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Name Last Name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EBE868-6EA8-F94B-9A1C-08F038772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" y="514159"/>
            <a:ext cx="1506186" cy="952799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9FE52B2-D649-7B40-99BF-4D590CF1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165222"/>
            <a:ext cx="2743200" cy="215310"/>
          </a:xfrm>
        </p:spPr>
        <p:txBody>
          <a:bodyPr/>
          <a:lstStyle>
            <a:lvl1pPr>
              <a:defRPr sz="1500"/>
            </a:lvl1pPr>
          </a:lstStyle>
          <a:p>
            <a:fld id="{D6AB940F-DCA0-A647-A95B-88C653FF42E7}" type="datetime1">
              <a:rPr lang="en-US" smtClean="0"/>
              <a:t>2/13/2023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0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4A2788-E805-4DED-A025-9E44A7048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F1302E6-9A3F-42B5-8CA3-99421F96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C85F6-FB24-6F48-B76F-E4C3D8A207A1}" type="datetime1">
              <a:rPr lang="en-US" smtClean="0"/>
              <a:t>2/13/2023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1DCC783-6910-4E2D-B2FE-D491455B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BFA9F55-72C7-4186-923A-9566C98B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9349-C397-41FB-91EE-DB95493841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03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4A554A5-EA16-42F4-B84E-B72E227CE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9C0B6-BA1A-D745-BFDF-EB3CEF0B55C5}" type="datetime1">
              <a:rPr lang="en-US" smtClean="0"/>
              <a:t>2/13/2023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36FCFB7-6A95-4AD8-B8C0-D69AE39A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9430809-9874-4857-81E7-24B709E5D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09349-C397-41FB-91EE-DB954938411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0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41B05F0-1DD5-544F-A68A-A592114CFD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0"/>
            <a:ext cx="121920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4778460 h 6858000"/>
              <a:gd name="connsiteX3" fmla="*/ 11940173 w 12193200"/>
              <a:gd name="connsiteY3" fmla="*/ 4738873 h 6858000"/>
              <a:gd name="connsiteX4" fmla="*/ 7997454 w 12193200"/>
              <a:gd name="connsiteY4" fmla="*/ 6719860 h 6858000"/>
              <a:gd name="connsiteX5" fmla="*/ 7706149 w 12193200"/>
              <a:gd name="connsiteY5" fmla="*/ 6858000 h 6858000"/>
              <a:gd name="connsiteX6" fmla="*/ 0 w 121932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3200" y="4778460"/>
                </a:lnTo>
                <a:lnTo>
                  <a:pt x="11940173" y="4738873"/>
                </a:lnTo>
                <a:cubicBezTo>
                  <a:pt x="9551290" y="4418991"/>
                  <a:pt x="9348708" y="5978331"/>
                  <a:pt x="7997454" y="6719860"/>
                </a:cubicBezTo>
                <a:lnTo>
                  <a:pt x="770614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52FBEC7-6041-C64A-BF0B-5137DFD47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5587200" cy="332399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F87BF07-E81F-A64F-B567-D6C32787B7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935" y="5344461"/>
            <a:ext cx="1701646" cy="107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55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CE95C5-BB1B-B54C-850E-A3E5D3D60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0000" y="4176000"/>
            <a:ext cx="95162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8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4CE95C5-BB1B-B54C-850E-A3E5D3D60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3600" y="4125600"/>
            <a:ext cx="1427029" cy="20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35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B8055FD-6E80-F94B-B1A4-5B92A30EC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9200" y="4125600"/>
            <a:ext cx="1511565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192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011A007-D5FB-5D41-968F-AED686BC2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64000" y="4176000"/>
            <a:ext cx="1631348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BF92D1B-5B94-8B46-8398-CB33B1F7A2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000" y="4176000"/>
            <a:ext cx="1494982" cy="20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10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79FD239-2D51-074D-AEE7-CEBEE5274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7200" y="4125600"/>
            <a:ext cx="1562516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71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E8CCEC-06B0-3648-8063-AF2F77844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2000" y="4176000"/>
            <a:ext cx="1478410" cy="20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E608A44-89C1-134A-96B3-F62C171B5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65336" y="0"/>
            <a:ext cx="8526665" cy="6858000"/>
          </a:xfrm>
          <a:custGeom>
            <a:avLst/>
            <a:gdLst>
              <a:gd name="connsiteX0" fmla="*/ 2385932 w 8526665"/>
              <a:gd name="connsiteY0" fmla="*/ 0 h 6858000"/>
              <a:gd name="connsiteX1" fmla="*/ 8526665 w 8526665"/>
              <a:gd name="connsiteY1" fmla="*/ 0 h 6858000"/>
              <a:gd name="connsiteX2" fmla="*/ 8526665 w 8526665"/>
              <a:gd name="connsiteY2" fmla="*/ 6858000 h 6858000"/>
              <a:gd name="connsiteX3" fmla="*/ 0 w 8526665"/>
              <a:gd name="connsiteY3" fmla="*/ 6858000 h 6858000"/>
              <a:gd name="connsiteX4" fmla="*/ 2385932 w 852666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26665" h="6858000">
                <a:moveTo>
                  <a:pt x="2385932" y="0"/>
                </a:moveTo>
                <a:lnTo>
                  <a:pt x="8526665" y="0"/>
                </a:lnTo>
                <a:lnTo>
                  <a:pt x="8526665" y="6858000"/>
                </a:lnTo>
                <a:lnTo>
                  <a:pt x="0" y="6858000"/>
                </a:lnTo>
                <a:cubicBezTo>
                  <a:pt x="1796874" y="5659184"/>
                  <a:pt x="1002601" y="1562100"/>
                  <a:pt x="2385932" y="0"/>
                </a:cubicBezTo>
                <a:close/>
              </a:path>
            </a:pathLst>
          </a:custGeom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E9F729-5B11-4C1F-8CB5-8CF9C9B91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" y="2930400"/>
            <a:ext cx="3726000" cy="830997"/>
          </a:xfrm>
        </p:spPr>
        <p:txBody>
          <a:bodyPr wrap="square" anchor="t" anchorCtr="0">
            <a:spAutoFit/>
          </a:bodyPr>
          <a:lstStyle>
            <a:lvl1pPr algn="l">
              <a:defRPr sz="3000">
                <a:solidFill>
                  <a:srgbClr val="217035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15776-8ED4-4E96-AE47-6F300A6A88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600" y="5938422"/>
            <a:ext cx="3830877" cy="230832"/>
          </a:xfrm>
        </p:spPr>
        <p:txBody>
          <a:bodyPr/>
          <a:lstStyle>
            <a:lvl1pPr marL="0" indent="0" algn="l">
              <a:buNone/>
              <a:defRPr sz="1500">
                <a:solidFill>
                  <a:srgbClr val="21703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Name Last Name</a:t>
            </a: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A8504C8-CDF9-41D4-A746-DF0591519C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7600" y="6165222"/>
            <a:ext cx="2743200" cy="215310"/>
          </a:xfrm>
        </p:spPr>
        <p:txBody>
          <a:bodyPr/>
          <a:lstStyle>
            <a:lvl1pPr>
              <a:defRPr sz="1500">
                <a:solidFill>
                  <a:srgbClr val="217035"/>
                </a:solidFill>
              </a:defRPr>
            </a:lvl1pPr>
          </a:lstStyle>
          <a:p>
            <a:fld id="{25FD246D-7B06-9045-928E-44E7E659D730}" type="datetime1">
              <a:rPr lang="en-US" smtClean="0"/>
              <a:pPr/>
              <a:t>2/13/2023</a:t>
            </a:fld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EBE868-6EA8-F94B-9A1C-08F038772F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" y="514159"/>
            <a:ext cx="1506186" cy="95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429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DE80D18-75C8-D049-89E9-81195ECFF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7600" y="4125600"/>
            <a:ext cx="1630800" cy="21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05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8A7843-181D-D140-9152-E9F98FE76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664797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nl-NL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A9E0FA-39DF-7B40-8BB0-79BD50B17A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2000" y="4125600"/>
            <a:ext cx="1556371" cy="20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6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8177A5-A52C-5B46-96B5-B0ED0A139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" y="0"/>
            <a:ext cx="12182595" cy="1644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8A0243-A738-4655-880E-112DC444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CB5D9-BDF5-4583-900A-82289786B4E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9pPr>
              <a:defRPr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Voorbeeld van een alinea met tekst.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7BDC6B-FD47-4A8C-85AB-165F89EE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797" y="6202800"/>
            <a:ext cx="4114800" cy="21531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26399-A3EB-458F-A02A-4601FFCF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02800"/>
            <a:ext cx="399354" cy="215310"/>
          </a:xfrm>
        </p:spPr>
        <p:txBody>
          <a:bodyPr/>
          <a:lstStyle>
            <a:lvl1pPr algn="l">
              <a:defRPr/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36020A0F-53F7-9C4C-A1CE-0FA209582D1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600" y="864000"/>
            <a:ext cx="11174400" cy="2696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2E4AAB-EB76-0C46-AF49-4DCC2FE2C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73" y="5916506"/>
            <a:ext cx="945357" cy="5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2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1C458B1D-6BF7-CC43-AB58-3316F61EBA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0"/>
            <a:ext cx="12192000" cy="6858000"/>
          </a:xfrm>
          <a:custGeom>
            <a:avLst/>
            <a:gdLst>
              <a:gd name="connsiteX0" fmla="*/ 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0 w 12193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200" h="6858000">
                <a:moveTo>
                  <a:pt x="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9F729-5B11-4C1F-8CB5-8CF9C9B910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7600" y="6002612"/>
            <a:ext cx="7452000" cy="415498"/>
          </a:xfrm>
        </p:spPr>
        <p:txBody>
          <a:bodyPr anchor="b" anchorCtr="0">
            <a:noAutofit/>
          </a:bodyPr>
          <a:lstStyle>
            <a:lvl1pPr algn="l">
              <a:defRPr sz="3000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15776-8ED4-4E96-AE47-6F300A6A88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4964" y="5938422"/>
            <a:ext cx="3279436" cy="268504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Name Last Name</a:t>
            </a:r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2EBE868-6EA8-F94B-9A1C-08F038772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" y="545376"/>
            <a:ext cx="1701646" cy="1076446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9FE52B2-D649-7B40-99BF-4D590CF1E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1200" y="6165222"/>
            <a:ext cx="2743200" cy="215310"/>
          </a:xfrm>
        </p:spPr>
        <p:txBody>
          <a:bodyPr/>
          <a:lstStyle>
            <a:lvl1pPr algn="r">
              <a:defRPr sz="1500">
                <a:solidFill>
                  <a:schemeClr val="bg2"/>
                </a:solidFill>
              </a:defRPr>
            </a:lvl1pPr>
          </a:lstStyle>
          <a:p>
            <a:fld id="{D8DD452D-CDAF-B84A-BDD7-1467A52C85E3}" type="datetime1">
              <a:rPr lang="en-US" smtClean="0"/>
              <a:t>2/13/2023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169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E23C04A2-D9A5-8D4C-BE74-038FDFC7DA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200" y="0"/>
            <a:ext cx="7670800" cy="6858000"/>
          </a:xfrm>
          <a:custGeom>
            <a:avLst/>
            <a:gdLst>
              <a:gd name="connsiteX0" fmla="*/ 969201 w 7670800"/>
              <a:gd name="connsiteY0" fmla="*/ 0 h 6858000"/>
              <a:gd name="connsiteX1" fmla="*/ 7670800 w 7670800"/>
              <a:gd name="connsiteY1" fmla="*/ 0 h 6858000"/>
              <a:gd name="connsiteX2" fmla="*/ 7670800 w 7670800"/>
              <a:gd name="connsiteY2" fmla="*/ 6858000 h 6858000"/>
              <a:gd name="connsiteX3" fmla="*/ 0 w 7670800"/>
              <a:gd name="connsiteY3" fmla="*/ 6858000 h 6858000"/>
              <a:gd name="connsiteX4" fmla="*/ 2191576 w 7670800"/>
              <a:gd name="connsiteY4" fmla="*/ 4891850 h 6858000"/>
              <a:gd name="connsiteX5" fmla="*/ 969201 w 76708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70800" h="6858000">
                <a:moveTo>
                  <a:pt x="969201" y="0"/>
                </a:moveTo>
                <a:lnTo>
                  <a:pt x="7670800" y="0"/>
                </a:lnTo>
                <a:lnTo>
                  <a:pt x="7670800" y="6858000"/>
                </a:lnTo>
                <a:lnTo>
                  <a:pt x="0" y="6858000"/>
                </a:lnTo>
                <a:cubicBezTo>
                  <a:pt x="933450" y="6255639"/>
                  <a:pt x="1821053" y="6413500"/>
                  <a:pt x="2191576" y="4891850"/>
                </a:cubicBezTo>
                <a:cubicBezTo>
                  <a:pt x="2468309" y="3755136"/>
                  <a:pt x="1941576" y="2090484"/>
                  <a:pt x="969201" y="0"/>
                </a:cubicBezTo>
                <a:close/>
              </a:path>
            </a:pathLst>
          </a:custGeom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98A0243-A738-4655-880E-112DC444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5014800" cy="3323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09C4069-319F-E14A-8DA5-76DFE67448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8000" y="1357200"/>
            <a:ext cx="5014913" cy="307777"/>
          </a:xfrm>
        </p:spPr>
        <p:txBody>
          <a:bodyPr>
            <a:spAutoFit/>
          </a:bodyPr>
          <a:lstStyle>
            <a:lvl1pPr marL="540000" indent="-540000">
              <a:spcAft>
                <a:spcPts val="700"/>
              </a:spcAft>
              <a:buFont typeface="+mj-lt"/>
              <a:buAutoNum type="arabicPeriod"/>
              <a:defRPr sz="2000"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12228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8177A5-A52C-5B46-96B5-B0ED0A139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" y="0"/>
            <a:ext cx="12182595" cy="1644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8A0243-A738-4655-880E-112DC444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CB5D9-BDF5-4583-900A-82289786B4E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9pPr>
              <a:defRPr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Voorbeeld van een alinea met tekst.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7BDC6B-FD47-4A8C-85AB-165F89EE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3797" y="6202800"/>
            <a:ext cx="4114800" cy="21531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26399-A3EB-458F-A02A-4601FFCF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7600" y="6202800"/>
            <a:ext cx="399354" cy="215310"/>
          </a:xfrm>
        </p:spPr>
        <p:txBody>
          <a:bodyPr/>
          <a:lstStyle>
            <a:lvl1pPr algn="l">
              <a:defRPr/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36020A0F-53F7-9C4C-A1CE-0FA209582D1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600" y="864000"/>
            <a:ext cx="11174400" cy="2696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2E4AAB-EB76-0C46-AF49-4DCC2FE2C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73" y="5916506"/>
            <a:ext cx="945357" cy="5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bject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8177A5-A52C-5B46-96B5-B0ED0A139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" y="0"/>
            <a:ext cx="12182595" cy="1644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8A0243-A738-4655-880E-112DC444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CCB5D9-BDF5-4583-900A-82289786B4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70400" y="2120400"/>
            <a:ext cx="6411600" cy="2608406"/>
          </a:xfrm>
        </p:spPr>
        <p:txBody>
          <a:bodyPr/>
          <a:lstStyle>
            <a:lvl9pPr>
              <a:defRPr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</a:t>
            </a:r>
          </a:p>
          <a:p>
            <a:pPr lvl="6"/>
            <a:r>
              <a:rPr lang="nl-NL" dirty="0"/>
              <a:t>Zeven</a:t>
            </a:r>
          </a:p>
          <a:p>
            <a:pPr lvl="7"/>
            <a:r>
              <a:rPr lang="nl-NL" dirty="0"/>
              <a:t>Acht</a:t>
            </a:r>
          </a:p>
          <a:p>
            <a:pPr lvl="8"/>
            <a:r>
              <a:rPr lang="nl-NL" dirty="0"/>
              <a:t>Voorbeeld van een alinea met tekst.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7BDC6B-FD47-4A8C-85AB-165F89EE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6597" y="6202800"/>
            <a:ext cx="4114800" cy="21531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26399-A3EB-458F-A02A-4601FFCF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0400" y="6202800"/>
            <a:ext cx="399354" cy="215310"/>
          </a:xfrm>
        </p:spPr>
        <p:txBody>
          <a:bodyPr/>
          <a:lstStyle>
            <a:lvl1pPr algn="l">
              <a:defRPr/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36020A0F-53F7-9C4C-A1CE-0FA209582D1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600" y="864000"/>
            <a:ext cx="11174400" cy="2696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2E4AAB-EB76-0C46-AF49-4DCC2FE2C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73" y="5916506"/>
            <a:ext cx="945357" cy="597721"/>
          </a:xfrm>
          <a:prstGeom prst="rect">
            <a:avLst/>
          </a:prstGeom>
        </p:spPr>
      </p:pic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F1FA929-4AD5-3245-B509-2E1DB77F886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7600" y="2120400"/>
            <a:ext cx="4050000" cy="4230000"/>
          </a:xfrm>
          <a:custGeom>
            <a:avLst/>
            <a:gdLst>
              <a:gd name="connsiteX0" fmla="*/ 0 w 4050000"/>
              <a:gd name="connsiteY0" fmla="*/ 0 h 4179600"/>
              <a:gd name="connsiteX1" fmla="*/ 3606687 w 4050000"/>
              <a:gd name="connsiteY1" fmla="*/ 0 h 4179600"/>
              <a:gd name="connsiteX2" fmla="*/ 4050000 w 4050000"/>
              <a:gd name="connsiteY2" fmla="*/ 443313 h 4179600"/>
              <a:gd name="connsiteX3" fmla="*/ 4050000 w 4050000"/>
              <a:gd name="connsiteY3" fmla="*/ 4179600 h 4179600"/>
              <a:gd name="connsiteX4" fmla="*/ 443313 w 4050000"/>
              <a:gd name="connsiteY4" fmla="*/ 4179600 h 4179600"/>
              <a:gd name="connsiteX5" fmla="*/ 0 w 4050000"/>
              <a:gd name="connsiteY5" fmla="*/ 3736287 h 41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50000" h="4179600">
                <a:moveTo>
                  <a:pt x="0" y="0"/>
                </a:moveTo>
                <a:lnTo>
                  <a:pt x="3606687" y="0"/>
                </a:lnTo>
                <a:cubicBezTo>
                  <a:pt x="3851522" y="0"/>
                  <a:pt x="4050000" y="198478"/>
                  <a:pt x="4050000" y="443313"/>
                </a:cubicBezTo>
                <a:lnTo>
                  <a:pt x="4050000" y="4179600"/>
                </a:lnTo>
                <a:lnTo>
                  <a:pt x="443313" y="4179600"/>
                </a:lnTo>
                <a:cubicBezTo>
                  <a:pt x="198478" y="4179600"/>
                  <a:pt x="0" y="3981122"/>
                  <a:pt x="0" y="3736287"/>
                </a:cubicBezTo>
                <a:close/>
              </a:path>
            </a:pathLst>
          </a:custGeom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41209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,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68177A5-A52C-5B46-96B5-B0ED0A1396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" y="0"/>
            <a:ext cx="12182595" cy="16446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98A0243-A738-4655-880E-112DC444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7BDC6B-FD47-4A8C-85AB-165F89EE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6284" y="6202800"/>
            <a:ext cx="4114800" cy="21531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126399-A3EB-458F-A02A-4601FFCF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270087" y="6202800"/>
            <a:ext cx="399354" cy="215310"/>
          </a:xfrm>
        </p:spPr>
        <p:txBody>
          <a:bodyPr/>
          <a:lstStyle>
            <a:lvl1pPr algn="l">
              <a:defRPr/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36020A0F-53F7-9C4C-A1CE-0FA209582D1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07600" y="864000"/>
            <a:ext cx="11174400" cy="26960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2AD168-26BB-5442-ADEF-6D703A217B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70087" y="3543152"/>
            <a:ext cx="6411913" cy="1384995"/>
          </a:xfrm>
        </p:spPr>
        <p:txBody>
          <a:bodyPr anchor="ctr" anchorCtr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92D2E38B-7812-DC43-A4D0-30150BEFCA4C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06400" y="2114550"/>
            <a:ext cx="4235450" cy="4235450"/>
          </a:xfrm>
        </p:spPr>
        <p:txBody>
          <a:bodyPr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grafiek wilt toevoegen</a:t>
            </a:r>
            <a:endParaRPr lang="nl-NL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A1781D5-66FD-9A4F-BBF3-542B568ABC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373" y="5916506"/>
            <a:ext cx="945357" cy="59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22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05F0D82-9EC1-BC4E-B0C5-4D6BA305E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15776-8ED4-4E96-AE47-6F300A6A88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600" y="6149178"/>
            <a:ext cx="3279436" cy="230832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Name Last Name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A96503-5BF7-9E44-8C37-81152F4FF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600" y="507599"/>
            <a:ext cx="5400000" cy="5094000"/>
          </a:xfrm>
        </p:spPr>
        <p:txBody>
          <a:bodyPr/>
          <a:lstStyle>
            <a:lvl1pPr>
              <a:lnSpc>
                <a:spcPct val="100000"/>
              </a:lnSpc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“Put the quote here. The picture in the background.”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8432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et fo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0F3A6B7-3A45-194A-98F7-4989D4C5E8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46549" cy="6858000"/>
          </a:xfrm>
          <a:custGeom>
            <a:avLst/>
            <a:gdLst>
              <a:gd name="connsiteX0" fmla="*/ 0 w 6246549"/>
              <a:gd name="connsiteY0" fmla="*/ 0 h 6858000"/>
              <a:gd name="connsiteX1" fmla="*/ 3886200 w 6246549"/>
              <a:gd name="connsiteY1" fmla="*/ 0 h 6858000"/>
              <a:gd name="connsiteX2" fmla="*/ 6191250 w 6246549"/>
              <a:gd name="connsiteY2" fmla="*/ 6858000 h 6858000"/>
              <a:gd name="connsiteX3" fmla="*/ 0 w 62465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46549" h="6858000">
                <a:moveTo>
                  <a:pt x="0" y="0"/>
                </a:moveTo>
                <a:lnTo>
                  <a:pt x="3886200" y="0"/>
                </a:lnTo>
                <a:cubicBezTo>
                  <a:pt x="4127500" y="3314700"/>
                  <a:pt x="6648450" y="3810000"/>
                  <a:pt x="6191250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 tIns="36000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8F15776-8ED4-4E96-AE47-6F300A6A88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04964" y="6149178"/>
            <a:ext cx="3279436" cy="230832"/>
          </a:xfrm>
        </p:spPr>
        <p:txBody>
          <a:bodyPr/>
          <a:lstStyle>
            <a:lvl1pPr marL="0" indent="0" algn="r">
              <a:buNone/>
              <a:defRPr sz="1500">
                <a:solidFill>
                  <a:srgbClr val="FF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First Name Last Name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EA96503-5BF7-9E44-8C37-81152F4FF9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9600" y="507599"/>
            <a:ext cx="6094800" cy="2921401"/>
          </a:xfrm>
        </p:spPr>
        <p:txBody>
          <a:bodyPr/>
          <a:lstStyle>
            <a:lvl1pPr algn="r">
              <a:lnSpc>
                <a:spcPct val="100000"/>
              </a:lnSpc>
              <a:defRPr sz="3800">
                <a:solidFill>
                  <a:srgbClr val="FF0000"/>
                </a:solidFill>
              </a:defRPr>
            </a:lvl1pPr>
          </a:lstStyle>
          <a:p>
            <a:r>
              <a:rPr lang="en-GB" dirty="0"/>
              <a:t>“Put the quote here. The picture on the left.”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2431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6F5716-230E-4CEB-AE75-4DBB48F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11174400" cy="3323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C1FADA-FACD-46D3-8609-CF7DF4DE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2120400"/>
            <a:ext cx="11174400" cy="260840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</a:t>
            </a:r>
          </a:p>
          <a:p>
            <a:pPr lvl="6"/>
            <a:r>
              <a:rPr lang="nl-NL" dirty="0"/>
              <a:t>Zevende</a:t>
            </a:r>
          </a:p>
          <a:p>
            <a:pPr lvl="7"/>
            <a:r>
              <a:rPr lang="nl-NL" dirty="0"/>
              <a:t>Achtste</a:t>
            </a:r>
          </a:p>
          <a:p>
            <a:pPr lvl="8"/>
            <a:r>
              <a:rPr lang="nl-NL" dirty="0"/>
              <a:t>Een alinea met tekst.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E8F048-78EA-40A4-B38F-E10D37AC9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7600" y="6202800"/>
            <a:ext cx="2743200" cy="215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448122B-E1BD-2544-8FFB-6E04E582AD2F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C97F82E-2F7B-43EA-B9C8-F5D06B001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2800"/>
            <a:ext cx="4114800" cy="215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E7540A-20B8-47AA-9636-44E44354D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8800" y="6202800"/>
            <a:ext cx="2743200" cy="215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9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5" r:id="rId6"/>
    <p:sldLayoutId id="2147483676" r:id="rId7"/>
    <p:sldLayoutId id="2147483677" r:id="rId8"/>
    <p:sldLayoutId id="2147483678" r:id="rId9"/>
    <p:sldLayoutId id="2147483654" r:id="rId10"/>
    <p:sldLayoutId id="2147483655" r:id="rId11"/>
    <p:sldLayoutId id="2147483679" r:id="rId12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98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DB386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52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6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A0248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14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90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7FAD12D5-6C2D-A847-80C6-92022E4385A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" y="0"/>
            <a:ext cx="12192000" cy="6858000"/>
          </a:xfrm>
          <a:custGeom>
            <a:avLst/>
            <a:gdLst>
              <a:gd name="connsiteX0" fmla="*/ 6503600 w 12193200"/>
              <a:gd name="connsiteY0" fmla="*/ 0 h 6858000"/>
              <a:gd name="connsiteX1" fmla="*/ 12193200 w 12193200"/>
              <a:gd name="connsiteY1" fmla="*/ 0 h 6858000"/>
              <a:gd name="connsiteX2" fmla="*/ 12193200 w 12193200"/>
              <a:gd name="connsiteY2" fmla="*/ 6858000 h 6858000"/>
              <a:gd name="connsiteX3" fmla="*/ 1864227 w 12193200"/>
              <a:gd name="connsiteY3" fmla="*/ 6858000 h 6858000"/>
              <a:gd name="connsiteX4" fmla="*/ 6503600 w 12193200"/>
              <a:gd name="connsiteY4" fmla="*/ 0 h 6858000"/>
              <a:gd name="connsiteX5" fmla="*/ 0 w 12193200"/>
              <a:gd name="connsiteY5" fmla="*/ 0 h 6858000"/>
              <a:gd name="connsiteX6" fmla="*/ 1200 w 12193200"/>
              <a:gd name="connsiteY6" fmla="*/ 0 h 6858000"/>
              <a:gd name="connsiteX7" fmla="*/ 1200 w 12193200"/>
              <a:gd name="connsiteY7" fmla="*/ 6858000 h 6858000"/>
              <a:gd name="connsiteX8" fmla="*/ 0 w 121932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200" h="6858000">
                <a:moveTo>
                  <a:pt x="6503600" y="0"/>
                </a:moveTo>
                <a:lnTo>
                  <a:pt x="12193200" y="0"/>
                </a:lnTo>
                <a:lnTo>
                  <a:pt x="12193200" y="6858000"/>
                </a:lnTo>
                <a:lnTo>
                  <a:pt x="1864227" y="6858000"/>
                </a:lnTo>
                <a:cubicBezTo>
                  <a:pt x="1608512" y="2630170"/>
                  <a:pt x="6910000" y="4310571"/>
                  <a:pt x="6503600" y="0"/>
                </a:cubicBezTo>
                <a:close/>
                <a:moveTo>
                  <a:pt x="0" y="0"/>
                </a:moveTo>
                <a:lnTo>
                  <a:pt x="1200" y="0"/>
                </a:lnTo>
                <a:lnTo>
                  <a:pt x="12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6F5716-230E-4CEB-AE75-4DBB48F45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00" y="507600"/>
            <a:ext cx="4500000" cy="3323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C1FADA-FACD-46D3-8609-CF7DF4DE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7600" y="2120400"/>
            <a:ext cx="11174400" cy="24929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</a:t>
            </a:r>
          </a:p>
          <a:p>
            <a:pPr lvl="6"/>
            <a:r>
              <a:rPr lang="nl-NL" dirty="0"/>
              <a:t>Zevende</a:t>
            </a:r>
          </a:p>
          <a:p>
            <a:pPr lvl="7"/>
            <a:r>
              <a:rPr lang="nl-NL" dirty="0"/>
              <a:t>Achtste</a:t>
            </a:r>
          </a:p>
          <a:p>
            <a:pPr lvl="8"/>
            <a:r>
              <a:rPr lang="nl-NL" dirty="0"/>
              <a:t>Een alinea met tekst.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E8F048-78EA-40A4-B38F-E10D37AC93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7600" y="6202800"/>
            <a:ext cx="2743200" cy="215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fld id="{9DBD44F9-C0CE-4941-A91C-04E3DD998FA1}" type="datetime1">
              <a:rPr lang="en-US" smtClean="0"/>
              <a:t>2/13/2023</a:t>
            </a:fld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E7540A-20B8-47AA-9636-44E44354D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8800" y="6202800"/>
            <a:ext cx="2743200" cy="2153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2B709349-C397-41FB-91EE-DB954938411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3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80" r:id="rId1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98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DB386B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52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3060000" indent="-360000" algn="l" defTabSz="914400" rtl="0" eaLnBrk="1" latinLnBrk="0" hangingPunct="1">
        <a:lnSpc>
          <a:spcPct val="100000"/>
        </a:lnSpc>
        <a:spcBef>
          <a:spcPts val="0"/>
        </a:spcBef>
        <a:buClr>
          <a:srgbClr val="A0248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60000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140000" indent="-360000" algn="l" defTabSz="9144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ctrTitle"/>
          </p:nvPr>
        </p:nvSpPr>
        <p:spPr>
          <a:xfrm>
            <a:off x="507600" y="2930400"/>
            <a:ext cx="6609600" cy="830997"/>
          </a:xfrm>
        </p:spPr>
        <p:txBody>
          <a:bodyPr/>
          <a:lstStyle/>
          <a:p>
            <a:r>
              <a:rPr lang="nl-BE" dirty="0"/>
              <a:t>Zevenbergen: </a:t>
            </a:r>
            <a:br>
              <a:rPr lang="nl-BE" dirty="0"/>
            </a:br>
            <a:r>
              <a:rPr lang="nl-BE" dirty="0"/>
              <a:t>Zorg zonder beperking</a:t>
            </a:r>
          </a:p>
        </p:txBody>
      </p:sp>
    </p:spTree>
    <p:extLst>
      <p:ext uri="{BB962C8B-B14F-4D97-AF65-F5344CB8AC3E}">
        <p14:creationId xmlns:p14="http://schemas.microsoft.com/office/powerpoint/2010/main" val="388024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Op weg naar Zevenbergen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1"/>
          </p:nvPr>
        </p:nvSpPr>
        <p:spPr>
          <a:xfrm>
            <a:off x="508000" y="1357200"/>
            <a:ext cx="5014913" cy="705321"/>
          </a:xfrm>
        </p:spPr>
        <p:txBody>
          <a:bodyPr/>
          <a:lstStyle/>
          <a:p>
            <a:r>
              <a:rPr lang="nl-BE" dirty="0"/>
              <a:t>Via Kastanjelaan</a:t>
            </a:r>
          </a:p>
          <a:p>
            <a:r>
              <a:rPr lang="nl-BE" dirty="0"/>
              <a:t>Via Schawijkstraat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4294967295"/>
          </p:nvPr>
        </p:nvSpPr>
        <p:spPr>
          <a:xfrm>
            <a:off x="0" y="6165850"/>
            <a:ext cx="2743200" cy="214313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FD246D-7B06-9045-928E-44E7E659D73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2/13/2023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" name="Afbeelding 4">
            <a:extLst>
              <a:ext uri="{FF2B5EF4-FFF2-40B4-BE49-F238E27FC236}">
                <a16:creationId xmlns:a16="http://schemas.microsoft.com/office/drawing/2014/main" id="{A4371EC8-833F-A4BD-0DFD-4AE7B9017B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7" r="41801" b="10392"/>
          <a:stretch/>
        </p:blipFill>
        <p:spPr>
          <a:xfrm>
            <a:off x="5132137" y="390721"/>
            <a:ext cx="6794376" cy="6200950"/>
          </a:xfrm>
          <a:prstGeom prst="rect">
            <a:avLst/>
          </a:prstGeom>
        </p:spPr>
      </p:pic>
      <p:pic>
        <p:nvPicPr>
          <p:cNvPr id="7" name="Tijdelijke aanduiding voor afbeelding 10">
            <a:extLst>
              <a:ext uri="{FF2B5EF4-FFF2-40B4-BE49-F238E27FC236}">
                <a16:creationId xmlns:a16="http://schemas.microsoft.com/office/drawing/2014/main" id="{B87111C7-FE6A-EE9E-0066-7047355325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5" r="12725"/>
          <a:stretch>
            <a:fillRect/>
          </a:stretch>
        </p:blipFill>
        <p:spPr>
          <a:xfrm>
            <a:off x="265487" y="2348753"/>
            <a:ext cx="4745783" cy="4242918"/>
          </a:xfrm>
        </p:spPr>
      </p:pic>
    </p:spTree>
    <p:extLst>
      <p:ext uri="{BB962C8B-B14F-4D97-AF65-F5344CB8AC3E}">
        <p14:creationId xmlns:p14="http://schemas.microsoft.com/office/powerpoint/2010/main" val="285123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876A-E56E-3349-9827-822393E1F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Kastanjelaan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5319" y="2313122"/>
            <a:ext cx="5114441" cy="3835830"/>
          </a:xfrm>
        </p:spPr>
      </p:pic>
      <p:sp>
        <p:nvSpPr>
          <p:cNvPr id="7" name="Tekstvak 6"/>
          <p:cNvSpPr txBox="1"/>
          <p:nvPr/>
        </p:nvSpPr>
        <p:spPr>
          <a:xfrm>
            <a:off x="4726983" y="1673816"/>
            <a:ext cx="69550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rijdt de Boerenkrijglaan in langs de Kastanjelaan.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rijdt voorbij de scouts lokalen linkerhand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 rijdt onze personeelsparking voorbij langs uw linkse kant.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35" y="3984961"/>
            <a:ext cx="3737730" cy="2803297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491" y="3984961"/>
            <a:ext cx="3737728" cy="280329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225935" y="3615629"/>
            <a:ext cx="77162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Inrit personeelsparking: deze rijdt u voorbij.</a:t>
            </a:r>
          </a:p>
        </p:txBody>
      </p:sp>
    </p:spTree>
    <p:extLst>
      <p:ext uri="{BB962C8B-B14F-4D97-AF65-F5344CB8AC3E}">
        <p14:creationId xmlns:p14="http://schemas.microsoft.com/office/powerpoint/2010/main" val="3870078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Via Kastanjelaan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5412578" y="1212755"/>
            <a:ext cx="6644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Enkele meters verder bevindt zich, aan uw linkse kant, de inrit van de bezoekersparking van Zevenbergen.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04" y="2467080"/>
            <a:ext cx="5364488" cy="402336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-568" r="12410" b="568"/>
          <a:stretch/>
        </p:blipFill>
        <p:spPr>
          <a:xfrm rot="5400000">
            <a:off x="6971865" y="3439860"/>
            <a:ext cx="3302709" cy="346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2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Via Kastanjelaan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26" y="1624829"/>
            <a:ext cx="5881931" cy="4411448"/>
          </a:xfrm>
        </p:spPr>
      </p:pic>
      <p:sp>
        <p:nvSpPr>
          <p:cNvPr id="6" name="Tekstvak 5"/>
          <p:cNvSpPr txBox="1"/>
          <p:nvPr/>
        </p:nvSpPr>
        <p:spPr>
          <a:xfrm>
            <a:off x="6230319" y="1624829"/>
            <a:ext cx="5451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groene poort opent automatisch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5"/>
          <a:stretch/>
        </p:blipFill>
        <p:spPr>
          <a:xfrm rot="5400000">
            <a:off x="7275606" y="2901210"/>
            <a:ext cx="3159475" cy="32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963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Via Kastanjelaan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3"/>
          <a:stretch/>
        </p:blipFill>
        <p:spPr>
          <a:xfrm>
            <a:off x="206966" y="2936929"/>
            <a:ext cx="6233225" cy="3789336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" t="-1694" r="8059" b="1694"/>
          <a:stretch/>
        </p:blipFill>
        <p:spPr>
          <a:xfrm rot="5400000">
            <a:off x="6274761" y="2187262"/>
            <a:ext cx="5004054" cy="4073953"/>
          </a:xfrm>
          <a:prstGeom prst="rect">
            <a:avLst/>
          </a:prstGeom>
        </p:spPr>
      </p:pic>
      <p:sp>
        <p:nvSpPr>
          <p:cNvPr id="10" name="Gebogen pijl 9"/>
          <p:cNvSpPr/>
          <p:nvPr/>
        </p:nvSpPr>
        <p:spPr>
          <a:xfrm>
            <a:off x="8197795" y="3808675"/>
            <a:ext cx="437321" cy="1586734"/>
          </a:xfrm>
          <a:prstGeom prst="ben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Pijl-links 12"/>
          <p:cNvSpPr/>
          <p:nvPr/>
        </p:nvSpPr>
        <p:spPr>
          <a:xfrm>
            <a:off x="3768918" y="5120640"/>
            <a:ext cx="1081378" cy="10336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6499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22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Via Kastanjelaan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24" y="3313355"/>
            <a:ext cx="4368373" cy="3276280"/>
          </a:xfrm>
        </p:spPr>
      </p:pic>
      <p:sp>
        <p:nvSpPr>
          <p:cNvPr id="6" name="Tekstvak 5"/>
          <p:cNvSpPr txBox="1"/>
          <p:nvPr/>
        </p:nvSpPr>
        <p:spPr>
          <a:xfrm>
            <a:off x="171822" y="2113026"/>
            <a:ext cx="11510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Als u beide schuifdeuren bent gepasseerd, komt u aan de receptie aan.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Een receptioniste of de permanentie of een medewerker van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nacht </a:t>
            </a: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helpen u verder.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Indien niemand aanwezig, drukt u op het belletje.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ijl-omlaag 6"/>
          <p:cNvSpPr/>
          <p:nvPr/>
        </p:nvSpPr>
        <p:spPr>
          <a:xfrm rot="16200000">
            <a:off x="4412495" y="4188506"/>
            <a:ext cx="209227" cy="173520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6499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212674" y="4870415"/>
            <a:ext cx="3477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 hier indien niemand aanwezig. </a:t>
            </a:r>
          </a:p>
        </p:txBody>
      </p:sp>
      <p:sp>
        <p:nvSpPr>
          <p:cNvPr id="9" name="Ovaal 8"/>
          <p:cNvSpPr/>
          <p:nvPr/>
        </p:nvSpPr>
        <p:spPr>
          <a:xfrm>
            <a:off x="5384711" y="4902219"/>
            <a:ext cx="284569" cy="258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6499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91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Via Kastanjelaan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53" y="3071932"/>
            <a:ext cx="4606715" cy="3455036"/>
          </a:xfrm>
        </p:spPr>
      </p:pic>
      <p:sp>
        <p:nvSpPr>
          <p:cNvPr id="6" name="Tekstvak 5"/>
          <p:cNvSpPr txBox="1"/>
          <p:nvPr/>
        </p:nvSpPr>
        <p:spPr>
          <a:xfrm>
            <a:off x="171822" y="1849553"/>
            <a:ext cx="11510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 medische dienst bevindt zich rechts van de receptie.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ijl-omlaag 6"/>
          <p:cNvSpPr/>
          <p:nvPr/>
        </p:nvSpPr>
        <p:spPr>
          <a:xfrm>
            <a:off x="6664270" y="2944678"/>
            <a:ext cx="209227" cy="1410251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C64993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030041" y="2636901"/>
            <a:ext cx="3477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Medische dienst Zevenbergen</a:t>
            </a:r>
          </a:p>
        </p:txBody>
      </p:sp>
    </p:spTree>
    <p:extLst>
      <p:ext uri="{BB962C8B-B14F-4D97-AF65-F5344CB8AC3E}">
        <p14:creationId xmlns:p14="http://schemas.microsoft.com/office/powerpoint/2010/main" val="1744464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4B0C2AD7-9630-A201-EE1B-303BF5E30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166B61C-EE93-4D3B-7201-01441DF40974}"/>
              </a:ext>
            </a:extLst>
          </p:cNvPr>
          <p:cNvSpPr txBox="1"/>
          <p:nvPr/>
        </p:nvSpPr>
        <p:spPr>
          <a:xfrm>
            <a:off x="957532" y="2234242"/>
            <a:ext cx="4485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 err="1"/>
              <a:t>Bedankt</a:t>
            </a:r>
            <a:r>
              <a:rPr lang="fr-BE" sz="3200" dirty="0"/>
              <a:t>!</a:t>
            </a:r>
            <a:endParaRPr lang="LID4096" sz="32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595A8CB-9FB8-D228-DF9B-D69CFF5CF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5151" y="2186120"/>
            <a:ext cx="4931912" cy="369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99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Zevenbergen in het brede zorglandschap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C3ED1D-18CD-794B-AA05-009D2F3EB446}"/>
              </a:ext>
            </a:extLst>
          </p:cNvPr>
          <p:cNvSpPr txBox="1">
            <a:spLocks/>
          </p:cNvSpPr>
          <p:nvPr/>
        </p:nvSpPr>
        <p:spPr>
          <a:xfrm>
            <a:off x="507600" y="2120400"/>
            <a:ext cx="7369074" cy="1107996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B386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A024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400" dirty="0"/>
              <a:t>Door het Vlaams Agentschap voor Personen met een Handicap vergunde en erkende voorziening</a:t>
            </a:r>
          </a:p>
          <a:p>
            <a:endParaRPr lang="nl-NL" sz="2400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780" y="2003143"/>
            <a:ext cx="2508316" cy="134251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91" y="3345653"/>
            <a:ext cx="2928590" cy="19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3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Zevenbergen: 4 sites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26" y="2562893"/>
            <a:ext cx="41402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112294" y="1807622"/>
            <a:ext cx="6272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217035"/>
                </a:solidFill>
              </a:rPr>
              <a:t>Home Marjorie</a:t>
            </a:r>
            <a:r>
              <a:rPr lang="nl-BE" sz="2400" dirty="0"/>
              <a:t> in Heist-op-den-Berg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686038" y="5486168"/>
            <a:ext cx="4895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000" dirty="0"/>
              <a:t>28 plaatsen verblijf en dagopvang, Ziekte van Huntington, NAH</a:t>
            </a:r>
          </a:p>
        </p:txBody>
      </p:sp>
      <p:pic>
        <p:nvPicPr>
          <p:cNvPr id="3" name="Afbeelding 4">
            <a:extLst>
              <a:ext uri="{FF2B5EF4-FFF2-40B4-BE49-F238E27FC236}">
                <a16:creationId xmlns:a16="http://schemas.microsoft.com/office/drawing/2014/main" id="{DADC2269-30C0-192F-E882-F6CFB4FFA5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18"/>
          <a:stretch/>
        </p:blipFill>
        <p:spPr>
          <a:xfrm>
            <a:off x="8074325" y="2472371"/>
            <a:ext cx="2188938" cy="2840072"/>
          </a:xfrm>
          <a:prstGeom prst="rect">
            <a:avLst/>
          </a:prstGeom>
        </p:spPr>
      </p:pic>
      <p:sp>
        <p:nvSpPr>
          <p:cNvPr id="8" name="Tekstvak 6">
            <a:extLst>
              <a:ext uri="{FF2B5EF4-FFF2-40B4-BE49-F238E27FC236}">
                <a16:creationId xmlns:a16="http://schemas.microsoft.com/office/drawing/2014/main" id="{DC0FBDE3-A7CE-ED30-6744-83DB064D8DAB}"/>
              </a:ext>
            </a:extLst>
          </p:cNvPr>
          <p:cNvSpPr txBox="1"/>
          <p:nvPr/>
        </p:nvSpPr>
        <p:spPr>
          <a:xfrm>
            <a:off x="5865204" y="5760161"/>
            <a:ext cx="6015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nl-BE" sz="2000" dirty="0"/>
              <a:t>Dagcentrum voor jongvolwassenen vanaf 16 jaar met een verstandelijke beperking</a:t>
            </a:r>
          </a:p>
        </p:txBody>
      </p:sp>
      <p:sp>
        <p:nvSpPr>
          <p:cNvPr id="10" name="Tekstvak 5">
            <a:extLst>
              <a:ext uri="{FF2B5EF4-FFF2-40B4-BE49-F238E27FC236}">
                <a16:creationId xmlns:a16="http://schemas.microsoft.com/office/drawing/2014/main" id="{37C18D00-B6B1-67B4-D588-CC39153A9C96}"/>
              </a:ext>
            </a:extLst>
          </p:cNvPr>
          <p:cNvSpPr txBox="1"/>
          <p:nvPr/>
        </p:nvSpPr>
        <p:spPr>
          <a:xfrm>
            <a:off x="6927465" y="1807621"/>
            <a:ext cx="502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217035"/>
                </a:solidFill>
              </a:rPr>
              <a:t>Villa Praline</a:t>
            </a:r>
            <a:r>
              <a:rPr lang="nl-BE" sz="2400" dirty="0"/>
              <a:t> in Bonheiden</a:t>
            </a:r>
          </a:p>
        </p:txBody>
      </p:sp>
    </p:spTree>
    <p:extLst>
      <p:ext uri="{BB962C8B-B14F-4D97-AF65-F5344CB8AC3E}">
        <p14:creationId xmlns:p14="http://schemas.microsoft.com/office/powerpoint/2010/main" val="3543388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Zevenbergen: 4 sites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209" y="3219617"/>
            <a:ext cx="3992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49" y="3219617"/>
            <a:ext cx="39925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381209" y="2160205"/>
            <a:ext cx="399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217035"/>
                </a:solidFill>
              </a:rPr>
              <a:t>Ranst</a:t>
            </a:r>
            <a:r>
              <a:rPr lang="nl-BE" sz="2400" dirty="0"/>
              <a:t>: 240 cliënten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6673850" y="2160205"/>
            <a:ext cx="3992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 dirty="0">
                <a:solidFill>
                  <a:srgbClr val="217035"/>
                </a:solidFill>
              </a:rPr>
              <a:t>Duffel</a:t>
            </a:r>
            <a:r>
              <a:rPr lang="nl-BE" sz="2400" dirty="0"/>
              <a:t>: 60 cliënten</a:t>
            </a:r>
          </a:p>
        </p:txBody>
      </p:sp>
    </p:spTree>
    <p:extLst>
      <p:ext uri="{BB962C8B-B14F-4D97-AF65-F5344CB8AC3E}">
        <p14:creationId xmlns:p14="http://schemas.microsoft.com/office/powerpoint/2010/main" val="4286143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C3ED1D-18CD-794B-AA05-009D2F3EB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00" y="1927896"/>
            <a:ext cx="11174400" cy="1969770"/>
          </a:xfrm>
        </p:spPr>
        <p:txBody>
          <a:bodyPr/>
          <a:lstStyle/>
          <a:p>
            <a:pPr marL="0" indent="0">
              <a:buNone/>
            </a:pPr>
            <a:r>
              <a:rPr lang="nl-NL" sz="2400" b="1" dirty="0"/>
              <a:t>DOELGROEP ZEVENBERGEN-RANST EN DE MARETAK-DUFFEL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000" dirty="0"/>
              <a:t>Zevenbergen biedt diverse vormen van zorg en ondersteuning aan voor kinderen, jongeren en volwassenen met een verstandelijke beperking, maar vaak in combinatie met </a:t>
            </a:r>
          </a:p>
          <a:p>
            <a:pPr marL="0" indent="0">
              <a:buNone/>
            </a:pPr>
            <a:r>
              <a:rPr lang="nl-NL" sz="2000" dirty="0"/>
              <a:t>bijkomende motorische, sensorische of gedrags- en emotionele stoornissen.</a:t>
            </a:r>
          </a:p>
        </p:txBody>
      </p:sp>
      <p:pic>
        <p:nvPicPr>
          <p:cNvPr id="6" name="Afbeelding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18655" b="23184"/>
          <a:stretch>
            <a:fillRect/>
          </a:stretch>
        </p:blipFill>
        <p:spPr bwMode="auto">
          <a:xfrm>
            <a:off x="3183158" y="4095128"/>
            <a:ext cx="5823284" cy="225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140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Medische Dienst Zevenbergen	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0C3ED1D-18CD-794B-AA05-009D2F3EB446}"/>
              </a:ext>
            </a:extLst>
          </p:cNvPr>
          <p:cNvSpPr txBox="1">
            <a:spLocks/>
          </p:cNvSpPr>
          <p:nvPr/>
        </p:nvSpPr>
        <p:spPr>
          <a:xfrm>
            <a:off x="507600" y="2088317"/>
            <a:ext cx="6942071" cy="2339304"/>
          </a:xfrm>
          <a:prstGeom prst="rect">
            <a:avLst/>
          </a:prstGeom>
        </p:spPr>
        <p:txBody>
          <a:bodyPr/>
          <a:lstStyle>
            <a:lvl1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DB386B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A02483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4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6 verpleegkundige – dagelijkse opvolging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4 huisartsen – toeren 2x/week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Logistieke </a:t>
            </a:r>
            <a:r>
              <a:rPr lang="nl-NL" sz="2400" dirty="0" err="1"/>
              <a:t>mederwerkster</a:t>
            </a:r>
            <a:endParaRPr lang="nl-NL" sz="24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400" dirty="0"/>
              <a:t>Consultaties specialisten (psychiater, neuroloog, orthopedist, tandarts, dermatoloog, oogarts)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4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2000" dirty="0"/>
          </a:p>
        </p:txBody>
      </p:sp>
      <p:pic>
        <p:nvPicPr>
          <p:cNvPr id="8" name="Grafik 7" descr="Ein Bild, das Text, drinnen, Boden, Decke enthält.&#10;&#10;Automatisch generierte Beschreibung">
            <a:extLst>
              <a:ext uri="{FF2B5EF4-FFF2-40B4-BE49-F238E27FC236}">
                <a16:creationId xmlns:a16="http://schemas.microsoft.com/office/drawing/2014/main" id="{434714C9-1910-C712-DF11-7F2EE0705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831" y="1541928"/>
            <a:ext cx="2851569" cy="494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9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wachtsysteem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507600" y="3236760"/>
            <a:ext cx="11174400" cy="553998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17" y="3429000"/>
            <a:ext cx="41783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BFB91B5-2F19-2D5A-C9A2-AD5EB9E2B255}"/>
              </a:ext>
            </a:extLst>
          </p:cNvPr>
          <p:cNvSpPr txBox="1"/>
          <p:nvPr/>
        </p:nvSpPr>
        <p:spPr>
          <a:xfrm>
            <a:off x="286828" y="1759433"/>
            <a:ext cx="609456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Wachtsysteem: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Tot nu toe 7/7 24/24u wacht door eigen verpleegkundige en arts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Permanentie (orthopedagogen, stafmedewerkers) elke dag van 8-21u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21-8u nachtwacht ( soms verpleegkundige)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Vanaf  februari: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Eigen arts oproepbaar van ma –vr 24/24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dirty="0"/>
              <a:t>z</a:t>
            </a:r>
            <a:r>
              <a:rPr lang="nl-NL" sz="1800" dirty="0"/>
              <a:t>at/zon verpleegkundige 24/24 + wachtpost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Vanaf 2024: enkel </a:t>
            </a:r>
            <a:r>
              <a:rPr lang="nl-NL" sz="1800" dirty="0" err="1"/>
              <a:t>permanentie+wachtpost</a:t>
            </a:r>
            <a:endParaRPr lang="nl-NL" sz="1800" dirty="0"/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dirty="0"/>
              <a:t>Palliatieve situaties via eigen wachtsystem ad hoc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268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permanentie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tekst 3"/>
          <p:cNvSpPr>
            <a:spLocks noGrp="1"/>
          </p:cNvSpPr>
          <p:nvPr>
            <p:ph type="body" sz="quarter" idx="15"/>
          </p:nvPr>
        </p:nvSpPr>
        <p:spPr>
          <a:xfrm>
            <a:off x="507600" y="2777422"/>
            <a:ext cx="11174400" cy="830997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079" y="3114522"/>
            <a:ext cx="3319906" cy="249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5E8E28C-6929-C183-A4F1-54B97C9C4D7A}"/>
              </a:ext>
            </a:extLst>
          </p:cNvPr>
          <p:cNvSpPr txBox="1"/>
          <p:nvPr/>
        </p:nvSpPr>
        <p:spPr>
          <a:xfrm>
            <a:off x="345056" y="3205844"/>
            <a:ext cx="89973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Permanentie</a:t>
            </a:r>
            <a:r>
              <a:rPr lang="fr-BE" dirty="0"/>
              <a:t> </a:t>
            </a:r>
            <a:r>
              <a:rPr lang="fr-BE" dirty="0" err="1"/>
              <a:t>ontvangt</a:t>
            </a:r>
            <a:r>
              <a:rPr lang="fr-BE" dirty="0"/>
              <a:t> </a:t>
            </a:r>
            <a:r>
              <a:rPr lang="fr-BE" dirty="0" err="1"/>
              <a:t>wachtarts</a:t>
            </a:r>
            <a:endParaRPr lang="fr-BE" dirty="0"/>
          </a:p>
          <a:p>
            <a:endParaRPr lang="fr-BE" dirty="0"/>
          </a:p>
          <a:p>
            <a:r>
              <a:rPr lang="fr-BE" dirty="0" err="1"/>
              <a:t>Begeleid</a:t>
            </a:r>
            <a:r>
              <a:rPr lang="fr-BE" dirty="0"/>
              <a:t> </a:t>
            </a:r>
            <a:r>
              <a:rPr lang="fr-BE" dirty="0" err="1"/>
              <a:t>naar</a:t>
            </a:r>
            <a:r>
              <a:rPr lang="fr-BE" dirty="0"/>
              <a:t> de </a:t>
            </a:r>
            <a:r>
              <a:rPr lang="fr-BE" dirty="0" err="1"/>
              <a:t>woning</a:t>
            </a:r>
            <a:endParaRPr lang="fr-BE" dirty="0"/>
          </a:p>
          <a:p>
            <a:endParaRPr lang="fr-BE" dirty="0"/>
          </a:p>
          <a:p>
            <a:r>
              <a:rPr lang="fr-BE" dirty="0"/>
              <a:t>Kan indien </a:t>
            </a:r>
            <a:r>
              <a:rPr lang="fr-BE" dirty="0" err="1"/>
              <a:t>gewenst</a:t>
            </a:r>
            <a:r>
              <a:rPr lang="fr-BE" dirty="0"/>
              <a:t> al een CRP </a:t>
            </a:r>
            <a:r>
              <a:rPr lang="fr-BE" dirty="0" err="1"/>
              <a:t>prikken</a:t>
            </a:r>
            <a:r>
              <a:rPr lang="fr-BE" dirty="0"/>
              <a:t> (Orion quick </a:t>
            </a:r>
            <a:r>
              <a:rPr lang="fr-BE" dirty="0" err="1"/>
              <a:t>read</a:t>
            </a:r>
            <a:r>
              <a:rPr lang="fr-BE" dirty="0"/>
              <a:t> go)</a:t>
            </a:r>
          </a:p>
          <a:p>
            <a:endParaRPr lang="fr-BE" dirty="0"/>
          </a:p>
          <a:p>
            <a:r>
              <a:rPr lang="fr-BE" dirty="0" err="1"/>
              <a:t>Geeft</a:t>
            </a:r>
            <a:r>
              <a:rPr lang="fr-BE" dirty="0"/>
              <a:t> </a:t>
            </a:r>
            <a:r>
              <a:rPr lang="fr-BE" dirty="0" err="1"/>
              <a:t>toegang</a:t>
            </a:r>
            <a:r>
              <a:rPr lang="fr-BE" dirty="0"/>
              <a:t> </a:t>
            </a:r>
            <a:r>
              <a:rPr lang="fr-BE" dirty="0" err="1"/>
              <a:t>tot</a:t>
            </a:r>
            <a:r>
              <a:rPr lang="fr-BE" dirty="0"/>
              <a:t> dossier en </a:t>
            </a:r>
            <a:r>
              <a:rPr lang="fr-BE" dirty="0" err="1"/>
              <a:t>noodapotheek</a:t>
            </a:r>
            <a:endParaRPr lang="fr-BE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78200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Vaak voorkomende problemen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07601" y="2120400"/>
            <a:ext cx="4987425" cy="3600986"/>
          </a:xfrm>
        </p:spPr>
        <p:txBody>
          <a:bodyPr/>
          <a:lstStyle/>
          <a:p>
            <a:r>
              <a:rPr lang="nl-BE" dirty="0"/>
              <a:t>constipatie (stoelgangsschema)</a:t>
            </a:r>
          </a:p>
          <a:p>
            <a:r>
              <a:rPr lang="nl-BE" dirty="0"/>
              <a:t>luchtweginfecties</a:t>
            </a:r>
          </a:p>
          <a:p>
            <a:r>
              <a:rPr lang="nl-BE" dirty="0"/>
              <a:t>epilepsie (noodmedicatie)</a:t>
            </a:r>
          </a:p>
          <a:p>
            <a:r>
              <a:rPr lang="nl-BE" dirty="0"/>
              <a:t>gedrag/onrust (noodmedicatie)</a:t>
            </a:r>
          </a:p>
          <a:p>
            <a:r>
              <a:rPr lang="nl-BE" dirty="0"/>
              <a:t>Medicatiefouten</a:t>
            </a:r>
          </a:p>
          <a:p>
            <a:r>
              <a:rPr lang="nl-BE" dirty="0"/>
              <a:t>Hechting (al dan niet onder lichte sedatie)</a:t>
            </a:r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Handboek om meest voorkomende kwaaltjes zelf te beoordelen en op te lossen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/>
        </p:blipFill>
        <p:spPr bwMode="auto">
          <a:xfrm>
            <a:off x="7279698" y="1800726"/>
            <a:ext cx="4152136" cy="32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151137"/>
      </p:ext>
    </p:extLst>
  </p:cSld>
  <p:clrMapOvr>
    <a:masterClrMapping/>
  </p:clrMapOvr>
</p:sld>
</file>

<file path=ppt/theme/theme1.xml><?xml version="1.0" encoding="utf-8"?>
<a:theme xmlns:a="http://schemas.openxmlformats.org/drawingml/2006/main" name="Emmaüs">
  <a:themeElements>
    <a:clrScheme name="emmaüs">
      <a:dk1>
        <a:srgbClr val="000000"/>
      </a:dk1>
      <a:lt1>
        <a:srgbClr val="C64993"/>
      </a:lt1>
      <a:dk2>
        <a:srgbClr val="EE9E28"/>
      </a:dk2>
      <a:lt2>
        <a:srgbClr val="FFFFFF"/>
      </a:lt2>
      <a:accent1>
        <a:srgbClr val="5C1B50"/>
      </a:accent1>
      <a:accent2>
        <a:srgbClr val="8C2483"/>
      </a:accent2>
      <a:accent3>
        <a:srgbClr val="DB386B"/>
      </a:accent3>
      <a:accent4>
        <a:srgbClr val="EA7E29"/>
      </a:accent4>
      <a:accent5>
        <a:srgbClr val="F4BD24"/>
      </a:accent5>
      <a:accent6>
        <a:srgbClr val="B2B2B2"/>
      </a:accent6>
      <a:hlink>
        <a:srgbClr val="6F1E60"/>
      </a:hlink>
      <a:folHlink>
        <a:srgbClr val="C6499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avier-template" id="{D1042F93-B6A4-476C-9724-19577D6FD9B6}" vid="{04AC937E-91E6-452F-9CE0-55515805AC9C}"/>
    </a:ext>
  </a:extLst>
</a:theme>
</file>

<file path=ppt/theme/theme2.xml><?xml version="1.0" encoding="utf-8"?>
<a:theme xmlns:a="http://schemas.openxmlformats.org/drawingml/2006/main" name="Emmaüs hoofdstukslides">
  <a:themeElements>
    <a:clrScheme name="emmaüs">
      <a:dk1>
        <a:srgbClr val="000000"/>
      </a:dk1>
      <a:lt1>
        <a:srgbClr val="C64993"/>
      </a:lt1>
      <a:dk2>
        <a:srgbClr val="EE9E28"/>
      </a:dk2>
      <a:lt2>
        <a:srgbClr val="FFFFFF"/>
      </a:lt2>
      <a:accent1>
        <a:srgbClr val="5C1B50"/>
      </a:accent1>
      <a:accent2>
        <a:srgbClr val="8C2483"/>
      </a:accent2>
      <a:accent3>
        <a:srgbClr val="DB386B"/>
      </a:accent3>
      <a:accent4>
        <a:srgbClr val="EA7E29"/>
      </a:accent4>
      <a:accent5>
        <a:srgbClr val="F4BD24"/>
      </a:accent5>
      <a:accent6>
        <a:srgbClr val="B2B2B2"/>
      </a:accent6>
      <a:hlink>
        <a:srgbClr val="6F1E60"/>
      </a:hlink>
      <a:folHlink>
        <a:srgbClr val="C64993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avier-template" id="{D1042F93-B6A4-476C-9724-19577D6FD9B6}" vid="{30FE36E5-F406-4168-B804-A3C870F01E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um xmlns="eb9d6930-b6ed-477e-b253-3e9db7cc5800" xsi:nil="true"/>
    <TaxCatchAll xmlns="540a4bce-07f6-47df-9565-43835db9abcd" xsi:nil="true"/>
    <lcf76f155ced4ddcb4097134ff3c332f xmlns="eb9d6930-b6ed-477e-b253-3e9db7cc580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E2BEA629D2746801386A44B57B978" ma:contentTypeVersion="17" ma:contentTypeDescription="Een nieuw document maken." ma:contentTypeScope="" ma:versionID="2d6d60241390527deb5708b5bec1e523">
  <xsd:schema xmlns:xsd="http://www.w3.org/2001/XMLSchema" xmlns:xs="http://www.w3.org/2001/XMLSchema" xmlns:p="http://schemas.microsoft.com/office/2006/metadata/properties" xmlns:ns2="eb9d6930-b6ed-477e-b253-3e9db7cc5800" xmlns:ns3="540a4bce-07f6-47df-9565-43835db9abcd" targetNamespace="http://schemas.microsoft.com/office/2006/metadata/properties" ma:root="true" ma:fieldsID="d4ad92912019c7ae51fee3d812810526" ns2:_="" ns3:_="">
    <xsd:import namespace="eb9d6930-b6ed-477e-b253-3e9db7cc5800"/>
    <xsd:import namespace="540a4bce-07f6-47df-9565-43835db9ab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datum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9d6930-b6ed-477e-b253-3e9db7cc5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um" ma:index="15" nillable="true" ma:displayName="datum" ma:format="DateOnly" ma:internalName="datum">
      <xsd:simpleType>
        <xsd:restriction base="dms:DateTim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34328c6-2ac1-41c4-910e-8035112b2b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a4bce-07f6-47df-9565-43835db9ab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424a79e-f5ca-4fef-888c-3abd4928630e}" ma:internalName="TaxCatchAll" ma:showField="CatchAllData" ma:web="540a4bce-07f6-47df-9565-43835db9ab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0262FE-DBAC-4A4A-8747-9ED190977C1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6675281d-cf1b-4f3f-a8e4-e40cae00d572"/>
  </ds:schemaRefs>
</ds:datastoreItem>
</file>

<file path=customXml/itemProps2.xml><?xml version="1.0" encoding="utf-8"?>
<ds:datastoreItem xmlns:ds="http://schemas.openxmlformats.org/officeDocument/2006/customXml" ds:itemID="{5805BA9D-8247-4E16-8BD9-10552CC61F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7FBB74-A1D9-4AA7-9250-EB7C551FAFF6}"/>
</file>

<file path=docProps/app.xml><?xml version="1.0" encoding="utf-8"?>
<Properties xmlns="http://schemas.openxmlformats.org/officeDocument/2006/extended-properties" xmlns:vt="http://schemas.openxmlformats.org/officeDocument/2006/docPropsVTypes">
  <Template>Zevenbergen-template</Template>
  <TotalTime>0</TotalTime>
  <Words>410</Words>
  <Application>Microsoft Office PowerPoint</Application>
  <PresentationFormat>Breitbild</PresentationFormat>
  <Paragraphs>76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Verdana</vt:lpstr>
      <vt:lpstr>Wingdings</vt:lpstr>
      <vt:lpstr>Emmaüs</vt:lpstr>
      <vt:lpstr>Emmaüs hoofdstukslides</vt:lpstr>
      <vt:lpstr>Zevenbergen:  Zorg zonder beperking</vt:lpstr>
      <vt:lpstr>Zevenbergen in het brede zorglandschap</vt:lpstr>
      <vt:lpstr>Zevenbergen: 4 sites</vt:lpstr>
      <vt:lpstr>Zevenbergen: 4 sites</vt:lpstr>
      <vt:lpstr>PowerPoint-Präsentation</vt:lpstr>
      <vt:lpstr>Medische Dienst Zevenbergen </vt:lpstr>
      <vt:lpstr>wachtsysteem</vt:lpstr>
      <vt:lpstr>permanentie</vt:lpstr>
      <vt:lpstr>Vaak voorkomende problemen</vt:lpstr>
      <vt:lpstr>Op weg naar Zevenbergen</vt:lpstr>
      <vt:lpstr>Via Kastanjelaan</vt:lpstr>
      <vt:lpstr>Via Kastanjelaan</vt:lpstr>
      <vt:lpstr>Via Kastanjelaan</vt:lpstr>
      <vt:lpstr>Via Kastanjelaan</vt:lpstr>
      <vt:lpstr>Via Kastanjelaan</vt:lpstr>
      <vt:lpstr>Via Kastanjelaan</vt:lpstr>
      <vt:lpstr>PowerPoint-Präsentation</vt:lpstr>
    </vt:vector>
  </TitlesOfParts>
  <Company>Emmaus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Zevenbergen: Zorg zonder beperking</dc:title>
  <dc:creator>Ellen De Meyer</dc:creator>
  <cp:lastModifiedBy>Streffer Marie-Luise</cp:lastModifiedBy>
  <cp:revision>22</cp:revision>
  <cp:lastPrinted>2019-09-23T11:58:47Z</cp:lastPrinted>
  <dcterms:created xsi:type="dcterms:W3CDTF">2022-11-18T08:19:18Z</dcterms:created>
  <dcterms:modified xsi:type="dcterms:W3CDTF">2023-02-13T20:33:30Z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0x0101001C2DFD04945F6742895608AE09560233</vt:lpwstr>
  </property>
</Properties>
</file>