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60" r:id="rId6"/>
    <p:sldId id="348" r:id="rId7"/>
    <p:sldId id="349" r:id="rId8"/>
    <p:sldId id="350" r:id="rId9"/>
    <p:sldId id="351" r:id="rId10"/>
    <p:sldId id="352" r:id="rId11"/>
    <p:sldId id="353" r:id="rId12"/>
    <p:sldId id="336" r:id="rId13"/>
    <p:sldId id="354" r:id="rId14"/>
    <p:sldId id="343" r:id="rId15"/>
    <p:sldId id="355" r:id="rId16"/>
    <p:sldId id="340" r:id="rId17"/>
  </p:sldIdLst>
  <p:sldSz cx="12192000" cy="6858000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el Storms" initials="RS" lastIdx="1" clrIdx="0">
    <p:extLst>
      <p:ext uri="{19B8F6BF-5375-455C-9EA6-DF929625EA0E}">
        <p15:presenceInfo xmlns:p15="http://schemas.microsoft.com/office/powerpoint/2012/main" userId="Roel Stor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79" autoAdjust="0"/>
  </p:normalViewPr>
  <p:slideViewPr>
    <p:cSldViewPr snapToGrid="0">
      <p:cViewPr varScale="1">
        <p:scale>
          <a:sx n="63" d="100"/>
          <a:sy n="63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Blad1!$A$2:$A$7</c:f>
              <c:strCache>
                <c:ptCount val="5"/>
                <c:pt idx="0">
                  <c:v>vaccinatiecentrum</c:v>
                </c:pt>
                <c:pt idx="1">
                  <c:v>ZH of wachtdienst</c:v>
                </c:pt>
                <c:pt idx="2">
                  <c:v>bedrijfsgeneeskunde</c:v>
                </c:pt>
                <c:pt idx="3">
                  <c:v>WZC</c:v>
                </c:pt>
                <c:pt idx="4">
                  <c:v>andere</c:v>
                </c:pt>
              </c:strCache>
            </c:strRef>
          </c:cat>
          <c:val>
            <c:numRef>
              <c:f>Blad1!$B$2:$B$7</c:f>
              <c:numCache>
                <c:formatCode>General</c:formatCode>
                <c:ptCount val="6"/>
                <c:pt idx="0">
                  <c:v>291009</c:v>
                </c:pt>
                <c:pt idx="1">
                  <c:v>8358</c:v>
                </c:pt>
                <c:pt idx="2">
                  <c:v>6136</c:v>
                </c:pt>
                <c:pt idx="3">
                  <c:v>12276</c:v>
                </c:pt>
                <c:pt idx="4">
                  <c:v>6244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D-4DC0-B0F5-A96ADAA34E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1113568"/>
        <c:axId val="611108320"/>
      </c:barChart>
      <c:catAx>
        <c:axId val="61111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611108320"/>
        <c:crosses val="autoZero"/>
        <c:auto val="1"/>
        <c:lblAlgn val="ctr"/>
        <c:lblOffset val="100"/>
        <c:noMultiLvlLbl val="0"/>
      </c:catAx>
      <c:valAx>
        <c:axId val="611108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11135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70-4E9D-A7B7-DB6143D576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570-4E9D-A7B7-DB6143D576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70-4E9D-A7B7-DB6143D576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570-4E9D-A7B7-DB6143D576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70-4E9D-A7B7-DB6143D5760D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172087C-B67E-4F12-8588-B626C7EAAE9B}" type="VALUE">
                      <a:rPr lang="en-US" smtClean="0"/>
                      <a:pPr/>
                      <a:t>[WAARDE]</a:t>
                    </a:fld>
                    <a:endParaRPr lang="en-US" smtClean="0"/>
                  </a:p>
                  <a:p>
                    <a:fld id="{47040EDC-AEAE-48DE-B0A9-32EB1C87652A}" type="PERCENTAGE">
                      <a:rPr lang="en-US" baseline="0" smtClean="0"/>
                      <a:pPr/>
                      <a:t>[PERCENTAGE]</a:t>
                    </a:fld>
                    <a:endParaRPr lang="nl-BE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570-4E9D-A7B7-DB6143D5760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9CD7545-3A22-419E-9976-6991AECB0877}" type="VALUE">
                      <a:rPr lang="en-US" smtClean="0"/>
                      <a:pPr/>
                      <a:t>[WAARDE]</a:t>
                    </a:fld>
                    <a:endParaRPr lang="en-US" smtClean="0"/>
                  </a:p>
                  <a:p>
                    <a:fld id="{80FC51C6-E537-4C74-9567-058B40A3D56A}" type="PERCENTAGE">
                      <a:rPr lang="en-US" baseline="0" smtClean="0"/>
                      <a:pPr/>
                      <a:t>[PERCENTAGE]</a:t>
                    </a:fld>
                    <a:endParaRPr lang="nl-BE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570-4E9D-A7B7-DB6143D5760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1414C43-846D-44AB-A045-BEC1E1593267}" type="VALUE">
                      <a:rPr lang="en-US" smtClean="0"/>
                      <a:pPr/>
                      <a:t>[WAARDE]</a:t>
                    </a:fld>
                    <a:endParaRPr lang="en-US" smtClean="0"/>
                  </a:p>
                  <a:p>
                    <a:fld id="{2B69C975-5EFB-44D6-B2A4-650D5009B9A6}" type="PERCENTAGE">
                      <a:rPr lang="en-US" baseline="0" smtClean="0"/>
                      <a:pPr/>
                      <a:t>[PERCENTAGE]</a:t>
                    </a:fld>
                    <a:endParaRPr lang="nl-BE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570-4E9D-A7B7-DB6143D5760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ABEA23D-7573-4BBA-8562-55A258F62234}" type="VALUE">
                      <a:rPr lang="en-US" smtClean="0"/>
                      <a:pPr/>
                      <a:t>[WAARDE]</a:t>
                    </a:fld>
                    <a:endParaRPr lang="en-US" smtClean="0"/>
                  </a:p>
                  <a:p>
                    <a:fld id="{069F48E7-54AA-4A4D-881F-4769DD243105}" type="PERCENTAGE">
                      <a:rPr lang="en-US" baseline="0" smtClean="0"/>
                      <a:pPr/>
                      <a:t>[PERCENTAGE]</a:t>
                    </a:fld>
                    <a:endParaRPr lang="nl-BE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570-4E9D-A7B7-DB6143D5760D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432C738B-7B7D-4FDB-A3C6-505278980F31}" type="VALUE">
                      <a:rPr lang="en-US" smtClean="0"/>
                      <a:pPr/>
                      <a:t>[WAARDE]</a:t>
                    </a:fld>
                    <a:endParaRPr lang="en-US" smtClean="0"/>
                  </a:p>
                  <a:p>
                    <a:fld id="{4B971F2E-0313-4F43-804C-DEDF74F8B02E}" type="PERCENTAGE">
                      <a:rPr lang="en-US" baseline="0" smtClean="0"/>
                      <a:pPr/>
                      <a:t>[PERCENTAGE]</a:t>
                    </a:fld>
                    <a:endParaRPr lang="nl-BE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570-4E9D-A7B7-DB6143D57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Blad1!$A$2:$A$6</c:f>
              <c:strCache>
                <c:ptCount val="5"/>
                <c:pt idx="0">
                  <c:v>Berlaar </c:v>
                </c:pt>
                <c:pt idx="1">
                  <c:v>Nijlen</c:v>
                </c:pt>
                <c:pt idx="2">
                  <c:v>Lier</c:v>
                </c:pt>
                <c:pt idx="3">
                  <c:v>Ranst </c:v>
                </c:pt>
                <c:pt idx="4">
                  <c:v>Duffel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35250</c:v>
                </c:pt>
                <c:pt idx="1">
                  <c:v>68519</c:v>
                </c:pt>
                <c:pt idx="2">
                  <c:v>107731</c:v>
                </c:pt>
                <c:pt idx="3">
                  <c:v>59063</c:v>
                </c:pt>
                <c:pt idx="4">
                  <c:v>53022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70-4E9D-A7B7-DB6143D57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44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630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528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31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388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671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221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510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756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9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885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C98C4-5CAE-4F49-8F94-744E7E4A445A}" type="datetimeFigureOut">
              <a:rPr lang="nl-BE" smtClean="0"/>
              <a:t>3/01/2023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CEEE1-8B11-4096-95AD-010DAD76337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101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armaceutisch onderzoekslaboratorium">
            <a:extLst>
              <a:ext uri="{FF2B5EF4-FFF2-40B4-BE49-F238E27FC236}">
                <a16:creationId xmlns:a16="http://schemas.microsoft.com/office/drawing/2014/main" id="{275F73D6-B678-4D56-B425-07C3C7EA9D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26" b="17674"/>
          <a:stretch/>
        </p:blipFill>
        <p:spPr>
          <a:xfrm>
            <a:off x="-3048" y="-24383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6E5EED-04D6-4594-BC0C-FAF3A3322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nl-NL" sz="5200" dirty="0" smtClean="0">
                <a:solidFill>
                  <a:srgbClr val="FFFFFF"/>
                </a:solidFill>
              </a:rPr>
              <a:t>Cijfers </a:t>
            </a:r>
            <a:r>
              <a:rPr lang="nl-NL" sz="5200" dirty="0">
                <a:solidFill>
                  <a:srgbClr val="FFFFFF"/>
                </a:solidFill>
              </a:rPr>
              <a:t/>
            </a:r>
            <a:br>
              <a:rPr lang="nl-NL" sz="5200" dirty="0">
                <a:solidFill>
                  <a:srgbClr val="FFFFFF"/>
                </a:solidFill>
              </a:rPr>
            </a:br>
            <a:r>
              <a:rPr lang="nl-NL" sz="5200" dirty="0">
                <a:solidFill>
                  <a:srgbClr val="FFFFFF"/>
                </a:solidFill>
              </a:rPr>
              <a:t>COVID-vaccinaties </a:t>
            </a:r>
            <a:r>
              <a:rPr lang="nl-NL" sz="5200" dirty="0" smtClean="0">
                <a:solidFill>
                  <a:srgbClr val="FFFFFF"/>
                </a:solidFill>
              </a:rPr>
              <a:t>ELZ Pallieterland</a:t>
            </a:r>
            <a:endParaRPr lang="nl-BE" sz="5200" dirty="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7A063CD-EC03-495B-9844-C29B641FC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FFFFFF"/>
                </a:solidFill>
              </a:rPr>
              <a:t>  </a:t>
            </a:r>
            <a:endParaRPr lang="nl-BE" dirty="0">
              <a:solidFill>
                <a:srgbClr val="FFFFFF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8F449A3-11D8-4531-BCC3-F96EFDEFD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961" y="5925959"/>
            <a:ext cx="1652159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2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Aantal </a:t>
            </a:r>
            <a:r>
              <a:rPr lang="nl-BE" dirty="0" err="1" smtClean="0"/>
              <a:t>gevaccineerden</a:t>
            </a:r>
            <a:r>
              <a:rPr lang="nl-BE" dirty="0" smtClean="0"/>
              <a:t> per campagne</a:t>
            </a:r>
            <a:endParaRPr lang="nl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734091"/>
              </p:ext>
            </p:extLst>
          </p:nvPr>
        </p:nvGraphicFramePr>
        <p:xfrm>
          <a:off x="1701800" y="1690688"/>
          <a:ext cx="8295640" cy="4727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7820">
                  <a:extLst>
                    <a:ext uri="{9D8B030D-6E8A-4147-A177-3AD203B41FA5}">
                      <a16:colId xmlns:a16="http://schemas.microsoft.com/office/drawing/2014/main" val="4034847823"/>
                    </a:ext>
                  </a:extLst>
                </a:gridCol>
                <a:gridCol w="4147820">
                  <a:extLst>
                    <a:ext uri="{9D8B030D-6E8A-4147-A177-3AD203B41FA5}">
                      <a16:colId xmlns:a16="http://schemas.microsoft.com/office/drawing/2014/main" val="545568257"/>
                    </a:ext>
                  </a:extLst>
                </a:gridCol>
              </a:tblGrid>
              <a:tr h="157921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487455"/>
                  </a:ext>
                </a:extLst>
              </a:tr>
              <a:tr h="534173"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Deels vaccin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94515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434908"/>
                  </a:ext>
                </a:extLst>
              </a:tr>
              <a:tr h="534173"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Volledige basisvaccinatie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§"/>
                      </a:pPr>
                      <a:endParaRPr lang="nl-BE" sz="2000" b="1" dirty="0" smtClean="0"/>
                    </a:p>
                    <a:p>
                      <a:pPr marL="800100" lvl="1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BE" sz="2000" b="1" dirty="0" smtClean="0"/>
                        <a:t>Pfizer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BE" sz="2000" b="1" dirty="0" err="1" smtClean="0"/>
                        <a:t>Moderna</a:t>
                      </a:r>
                      <a:endParaRPr lang="nl-BE" sz="2000" b="1" dirty="0" smtClean="0"/>
                    </a:p>
                    <a:p>
                      <a:pPr marL="800100" lvl="1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BE" sz="2000" b="1" dirty="0" err="1" smtClean="0"/>
                        <a:t>Astrazeneca</a:t>
                      </a:r>
                      <a:endParaRPr lang="nl-BE" sz="2000" b="1" dirty="0" smtClean="0"/>
                    </a:p>
                    <a:p>
                      <a:pPr marL="800100" lvl="1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BE" sz="2000" b="1" dirty="0" smtClean="0"/>
                        <a:t>Janssen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§"/>
                      </a:pP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93956</a:t>
                      </a:r>
                    </a:p>
                    <a:p>
                      <a:endParaRPr lang="nl-BE" sz="2000" b="1" dirty="0" smtClean="0"/>
                    </a:p>
                    <a:p>
                      <a:r>
                        <a:rPr lang="nl-BE" sz="2000" b="1" dirty="0" smtClean="0"/>
                        <a:t>75%</a:t>
                      </a:r>
                    </a:p>
                    <a:p>
                      <a:r>
                        <a:rPr lang="nl-BE" sz="2000" b="1" dirty="0" smtClean="0"/>
                        <a:t>2%</a:t>
                      </a:r>
                    </a:p>
                    <a:p>
                      <a:r>
                        <a:rPr lang="nl-BE" sz="2000" b="1" dirty="0" smtClean="0"/>
                        <a:t>19%</a:t>
                      </a:r>
                    </a:p>
                    <a:p>
                      <a:r>
                        <a:rPr lang="nl-BE" sz="2000" b="1" dirty="0" smtClean="0"/>
                        <a:t>4%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42089"/>
                  </a:ext>
                </a:extLst>
              </a:tr>
              <a:tr h="534173"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Booster 1 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79914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072874"/>
                  </a:ext>
                </a:extLst>
              </a:tr>
              <a:tr h="534173"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Booster 2 (ouderen)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6101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20780"/>
                  </a:ext>
                </a:extLst>
              </a:tr>
              <a:tr h="534173"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Herfstvaccin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b="1" dirty="0" smtClean="0"/>
                        <a:t>49536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48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6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Aantal </a:t>
            </a:r>
            <a:r>
              <a:rPr lang="nl-BE" dirty="0" err="1" smtClean="0"/>
              <a:t>gevaccineerden</a:t>
            </a:r>
            <a:r>
              <a:rPr lang="nl-BE" dirty="0" smtClean="0"/>
              <a:t> per </a:t>
            </a:r>
            <a:r>
              <a:rPr lang="nl-BE" dirty="0" smtClean="0"/>
              <a:t>gemeente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109151"/>
              </p:ext>
            </p:extLst>
          </p:nvPr>
        </p:nvGraphicFramePr>
        <p:xfrm>
          <a:off x="838201" y="1825625"/>
          <a:ext cx="10408918" cy="423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821">
                  <a:extLst>
                    <a:ext uri="{9D8B030D-6E8A-4147-A177-3AD203B41FA5}">
                      <a16:colId xmlns:a16="http://schemas.microsoft.com/office/drawing/2014/main" val="1216511930"/>
                    </a:ext>
                  </a:extLst>
                </a:gridCol>
                <a:gridCol w="1065910">
                  <a:extLst>
                    <a:ext uri="{9D8B030D-6E8A-4147-A177-3AD203B41FA5}">
                      <a16:colId xmlns:a16="http://schemas.microsoft.com/office/drawing/2014/main" val="1910158965"/>
                    </a:ext>
                  </a:extLst>
                </a:gridCol>
                <a:gridCol w="2002779">
                  <a:extLst>
                    <a:ext uri="{9D8B030D-6E8A-4147-A177-3AD203B41FA5}">
                      <a16:colId xmlns:a16="http://schemas.microsoft.com/office/drawing/2014/main" val="3889076336"/>
                    </a:ext>
                  </a:extLst>
                </a:gridCol>
                <a:gridCol w="1647256">
                  <a:extLst>
                    <a:ext uri="{9D8B030D-6E8A-4147-A177-3AD203B41FA5}">
                      <a16:colId xmlns:a16="http://schemas.microsoft.com/office/drawing/2014/main" val="1534674597"/>
                    </a:ext>
                  </a:extLst>
                </a:gridCol>
                <a:gridCol w="1706510">
                  <a:extLst>
                    <a:ext uri="{9D8B030D-6E8A-4147-A177-3AD203B41FA5}">
                      <a16:colId xmlns:a16="http://schemas.microsoft.com/office/drawing/2014/main" val="1843095969"/>
                    </a:ext>
                  </a:extLst>
                </a:gridCol>
                <a:gridCol w="2251642">
                  <a:extLst>
                    <a:ext uri="{9D8B030D-6E8A-4147-A177-3AD203B41FA5}">
                      <a16:colId xmlns:a16="http://schemas.microsoft.com/office/drawing/2014/main" val="3475343766"/>
                    </a:ext>
                  </a:extLst>
                </a:gridCol>
              </a:tblGrid>
              <a:tr h="706649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smtClean="0"/>
                        <a:t>Deels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smtClean="0"/>
                        <a:t>Basisvaccinatie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smtClean="0"/>
                        <a:t>Booster 1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smtClean="0"/>
                        <a:t>Booster 2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smtClean="0"/>
                        <a:t>Herfstvaccinatie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893315"/>
                  </a:ext>
                </a:extLst>
              </a:tr>
              <a:tr h="706649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Berlaar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10270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10218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8753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679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5330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009372"/>
                  </a:ext>
                </a:extLst>
              </a:tr>
              <a:tr h="706649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Nijlen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20067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19976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17075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1169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10232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370516"/>
                  </a:ext>
                </a:extLst>
              </a:tr>
              <a:tr h="706649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Lier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31666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31466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26474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2038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16087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79300"/>
                  </a:ext>
                </a:extLst>
              </a:tr>
              <a:tr h="706649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Ranst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17206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17081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14604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1015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9157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224443"/>
                  </a:ext>
                </a:extLst>
              </a:tr>
              <a:tr h="706649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Duffel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15305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15214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13008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1200</a:t>
                      </a:r>
                      <a:endParaRPr lang="nl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8295</a:t>
                      </a:r>
                      <a:endParaRPr lang="nl-B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56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5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Totaal aantal vaccinaties per gemeente</a:t>
            </a:r>
            <a:endParaRPr lang="nl-BE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4656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39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Historiek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l-BE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 20/02/2021: eerste shift in zaal de Mol</a:t>
            </a:r>
            <a:endParaRPr lang="nl-BE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 29/09/2021: laatste </a:t>
            </a:r>
            <a:r>
              <a:rPr lang="nl-BE" dirty="0"/>
              <a:t>shift in </a:t>
            </a:r>
            <a:r>
              <a:rPr lang="nl-BE" dirty="0" smtClean="0"/>
              <a:t>zaal de Mol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 06/10/2021: eerste </a:t>
            </a:r>
            <a:r>
              <a:rPr lang="nl-BE" dirty="0"/>
              <a:t>shift HHZH </a:t>
            </a:r>
            <a:endParaRPr lang="nl-B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 16/10/2021: laatste </a:t>
            </a:r>
            <a:r>
              <a:rPr lang="nl-BE" dirty="0"/>
              <a:t>shift </a:t>
            </a:r>
            <a:r>
              <a:rPr lang="nl-BE" dirty="0" smtClean="0"/>
              <a:t>HHZH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dirty="0"/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 20/10/2021: eerste </a:t>
            </a:r>
            <a:r>
              <a:rPr lang="nl-BE" dirty="0"/>
              <a:t>shift </a:t>
            </a:r>
            <a:r>
              <a:rPr lang="nl-BE" dirty="0" smtClean="0"/>
              <a:t>Herman Vanderpoorten stadion</a:t>
            </a:r>
            <a:endParaRPr lang="nl-B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 16/12/2022: laatste </a:t>
            </a:r>
            <a:r>
              <a:rPr lang="nl-BE" dirty="0" smtClean="0"/>
              <a:t>shift </a:t>
            </a:r>
            <a:r>
              <a:rPr lang="nl-BE" dirty="0" smtClean="0"/>
              <a:t>Herman Vanderpoorten stadion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300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ERSE KEMPENZONEN GOOIT STADION OPEN (Lier) - Het Nieuwsblad Mobile">
            <a:extLst>
              <a:ext uri="{FF2B5EF4-FFF2-40B4-BE49-F238E27FC236}">
                <a16:creationId xmlns:a16="http://schemas.microsoft.com/office/drawing/2014/main" id="{12FF1F77-B1D7-47BD-9835-97F90AC776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3" r="11306" b="-1"/>
          <a:stretch/>
        </p:blipFill>
        <p:spPr bwMode="auto">
          <a:xfrm>
            <a:off x="4117521" y="-478"/>
            <a:ext cx="80744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AD3B14D3-5EA4-456B-B72D-5DBE19DDF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823" y="-19665"/>
            <a:ext cx="4385632" cy="9648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41960" y="4784725"/>
            <a:ext cx="10515600" cy="1325563"/>
          </a:xfrm>
        </p:spPr>
        <p:txBody>
          <a:bodyPr/>
          <a:lstStyle/>
          <a:p>
            <a:r>
              <a:rPr lang="nl-BE" dirty="0" smtClean="0"/>
              <a:t>Periode 20/2/2021- 16/12/2022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90323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Wist je dat er :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867" y="1563331"/>
            <a:ext cx="8306875" cy="4306528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1988456" y="3814916"/>
            <a:ext cx="4209627" cy="1848463"/>
            <a:chOff x="-517827" y="2091726"/>
            <a:chExt cx="3522133" cy="1438922"/>
          </a:xfrm>
        </p:grpSpPr>
        <p:sp>
          <p:nvSpPr>
            <p:cNvPr id="7" name="Afgeronde rechthoek 6"/>
            <p:cNvSpPr/>
            <p:nvPr/>
          </p:nvSpPr>
          <p:spPr>
            <a:xfrm>
              <a:off x="-517827" y="2091726"/>
              <a:ext cx="3522133" cy="1438922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Afgeronde rechthoek 4"/>
            <p:cNvSpPr txBox="1"/>
            <p:nvPr/>
          </p:nvSpPr>
          <p:spPr>
            <a:xfrm>
              <a:off x="-442605" y="2463565"/>
              <a:ext cx="3446911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400" b="1" kern="1200" dirty="0" smtClean="0"/>
                <a:t>324.023 </a:t>
              </a:r>
              <a:r>
                <a:rPr lang="nl-NL" sz="2400" b="1" kern="1200" dirty="0" smtClean="0"/>
                <a:t>prikjes </a:t>
              </a:r>
              <a:r>
                <a:rPr lang="nl-NL" sz="2400" b="1" kern="1200" dirty="0" smtClean="0"/>
                <a:t>zijn gezet </a:t>
              </a:r>
              <a:r>
                <a:rPr lang="nl-NL" sz="2400" b="1" kern="1200" dirty="0" smtClean="0"/>
                <a:t>in de ELZ</a:t>
              </a:r>
              <a:endParaRPr lang="nl-NL" sz="2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85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Wist je dat er: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871" y="1842130"/>
            <a:ext cx="8034361" cy="4234205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1923985" y="4267200"/>
            <a:ext cx="4172015" cy="1553259"/>
            <a:chOff x="3648306" y="1409170"/>
            <a:chExt cx="3522133" cy="770466"/>
          </a:xfrm>
        </p:grpSpPr>
        <p:sp>
          <p:nvSpPr>
            <p:cNvPr id="6" name="Afgeronde rechthoek 5"/>
            <p:cNvSpPr/>
            <p:nvPr/>
          </p:nvSpPr>
          <p:spPr>
            <a:xfrm>
              <a:off x="3648306" y="1409170"/>
              <a:ext cx="3522133" cy="7704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fgeronde rechthoek 4"/>
            <p:cNvSpPr txBox="1"/>
            <p:nvPr/>
          </p:nvSpPr>
          <p:spPr>
            <a:xfrm>
              <a:off x="3723128" y="1448400"/>
              <a:ext cx="3409300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smtClean="0"/>
                <a:t>10.184 </a:t>
              </a:r>
              <a:r>
                <a:rPr lang="nl-NL" sz="2000" b="1" kern="1200" dirty="0" smtClean="0"/>
                <a:t>prikjes </a:t>
              </a:r>
              <a:r>
                <a:rPr lang="nl-NL" sz="2000" b="1" kern="1200" dirty="0" smtClean="0"/>
                <a:t>zijn gezet </a:t>
              </a:r>
              <a:r>
                <a:rPr lang="nl-NL" sz="2000" b="1" kern="1200" dirty="0" smtClean="0"/>
                <a:t>in de drukste week</a:t>
              </a:r>
              <a:endParaRPr lang="nl-NL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2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Wist je dat er:</a:t>
            </a:r>
            <a:endParaRPr lang="nl-BE" dirty="0"/>
          </a:p>
        </p:txBody>
      </p:sp>
      <p:pic>
        <p:nvPicPr>
          <p:cNvPr id="1026" name="Picture 2" descr="Vaccin tegen Corona - Phar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64954"/>
            <a:ext cx="8229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ep 5"/>
          <p:cNvGrpSpPr/>
          <p:nvPr/>
        </p:nvGrpSpPr>
        <p:grpSpPr>
          <a:xfrm>
            <a:off x="4919591" y="4831099"/>
            <a:ext cx="4171615" cy="1077829"/>
            <a:chOff x="3648306" y="2275945"/>
            <a:chExt cx="3522133" cy="1077829"/>
          </a:xfrm>
        </p:grpSpPr>
        <p:sp>
          <p:nvSpPr>
            <p:cNvPr id="7" name="Afgeronde rechthoek 6"/>
            <p:cNvSpPr/>
            <p:nvPr/>
          </p:nvSpPr>
          <p:spPr>
            <a:xfrm>
              <a:off x="3648306" y="2275945"/>
              <a:ext cx="3522133" cy="7704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Afgeronde rechthoek 4"/>
            <p:cNvSpPr txBox="1"/>
            <p:nvPr/>
          </p:nvSpPr>
          <p:spPr>
            <a:xfrm>
              <a:off x="3648306" y="2332323"/>
              <a:ext cx="3446911" cy="10214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kern="1200" dirty="0" smtClean="0"/>
                <a:t>94.515 </a:t>
              </a:r>
              <a:r>
                <a:rPr lang="nl-NL" sz="2000" b="1" kern="1200" dirty="0" smtClean="0"/>
                <a:t>burgers minstens  1 </a:t>
              </a:r>
              <a:r>
                <a:rPr lang="nl-NL" sz="2000" b="1" kern="1200" dirty="0" smtClean="0"/>
                <a:t>dosis </a:t>
              </a:r>
              <a:r>
                <a:rPr lang="nl-NL" sz="2000" b="1" kern="1200" dirty="0" smtClean="0"/>
                <a:t>kregen. Dit is 86% van de populatie.</a:t>
              </a:r>
              <a:endParaRPr lang="nl-NL" sz="2000" b="1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nl-NL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121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Wist je dat er: 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0310" y="1878965"/>
            <a:ext cx="8917857" cy="4423512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053781" y="2113771"/>
            <a:ext cx="4423310" cy="1357691"/>
            <a:chOff x="3648306" y="3067387"/>
            <a:chExt cx="3522133" cy="921132"/>
          </a:xfrm>
        </p:grpSpPr>
        <p:sp>
          <p:nvSpPr>
            <p:cNvPr id="6" name="Afgeronde rechthoek 5"/>
            <p:cNvSpPr/>
            <p:nvPr/>
          </p:nvSpPr>
          <p:spPr>
            <a:xfrm>
              <a:off x="3648306" y="3142721"/>
              <a:ext cx="3522133" cy="7704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fgeronde rechthoek 4"/>
            <p:cNvSpPr txBox="1"/>
            <p:nvPr/>
          </p:nvSpPr>
          <p:spPr>
            <a:xfrm>
              <a:off x="3723528" y="3067387"/>
              <a:ext cx="3446911" cy="92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smtClean="0"/>
                <a:t>79.914 burgers </a:t>
              </a:r>
              <a:r>
                <a:rPr lang="nl-NL" sz="2000" b="1" kern="1200" dirty="0" smtClean="0"/>
                <a:t>hun </a:t>
              </a:r>
              <a:r>
                <a:rPr lang="nl-NL" sz="2000" b="1" kern="1200" dirty="0" smtClean="0"/>
                <a:t>eerste </a:t>
              </a:r>
              <a:r>
                <a:rPr lang="nl-NL" sz="2000" b="1" kern="1200" dirty="0" smtClean="0"/>
                <a:t>boosterprik haalden. Dit is 73% van de populatie.</a:t>
              </a:r>
              <a:endParaRPr lang="nl-NL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747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Wist je dat er: </a:t>
            </a:r>
            <a:endParaRPr lang="nl-BE" dirty="0"/>
          </a:p>
        </p:txBody>
      </p:sp>
      <p:pic>
        <p:nvPicPr>
          <p:cNvPr id="2050" name="Picture 2" descr="Vanaf vandaag één prik na doorgemaakte COVID-19 in het afgelopen halfjaar |  RIV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465" y="2120323"/>
            <a:ext cx="8436077" cy="380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ep 4"/>
          <p:cNvGrpSpPr/>
          <p:nvPr/>
        </p:nvGrpSpPr>
        <p:grpSpPr>
          <a:xfrm>
            <a:off x="6112368" y="2525120"/>
            <a:ext cx="4172176" cy="770466"/>
            <a:chOff x="2894412" y="1092459"/>
            <a:chExt cx="3522134" cy="770466"/>
          </a:xfrm>
        </p:grpSpPr>
        <p:sp>
          <p:nvSpPr>
            <p:cNvPr id="6" name="Afgeronde rechthoek 5"/>
            <p:cNvSpPr/>
            <p:nvPr/>
          </p:nvSpPr>
          <p:spPr>
            <a:xfrm>
              <a:off x="2894412" y="1092459"/>
              <a:ext cx="3522133" cy="7704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fgeronde rechthoek 4"/>
            <p:cNvSpPr txBox="1"/>
            <p:nvPr/>
          </p:nvSpPr>
          <p:spPr>
            <a:xfrm>
              <a:off x="2969635" y="1092459"/>
              <a:ext cx="3446911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smtClean="0"/>
                <a:t>49.537 burgers </a:t>
              </a:r>
              <a:r>
                <a:rPr lang="nl-NL" sz="2000" b="1" dirty="0" smtClean="0"/>
                <a:t>h</a:t>
              </a:r>
              <a:r>
                <a:rPr lang="nl-NL" sz="2000" b="1" kern="1200" dirty="0" smtClean="0"/>
                <a:t>un </a:t>
              </a:r>
              <a:r>
                <a:rPr lang="nl-NL" sz="2000" b="1" kern="1200" dirty="0" smtClean="0"/>
                <a:t>herfstvaccin </a:t>
              </a:r>
              <a:r>
                <a:rPr lang="nl-NL" sz="2000" b="1" kern="1200" dirty="0" smtClean="0"/>
                <a:t>haalden. Dit is 45% van de populatie </a:t>
              </a:r>
              <a:endParaRPr lang="nl-NL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005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24000" y="1889279"/>
            <a:ext cx="9144000" cy="2387600"/>
          </a:xfrm>
        </p:spPr>
        <p:txBody>
          <a:bodyPr/>
          <a:lstStyle/>
          <a:p>
            <a:r>
              <a:rPr lang="nl-BE" dirty="0" smtClean="0"/>
              <a:t>Gedetailleerde analyse in volgende dia’s</a:t>
            </a:r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92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Aantal </a:t>
            </a:r>
            <a:r>
              <a:rPr lang="nl-BE" dirty="0" err="1" smtClean="0"/>
              <a:t>gevaccineerden</a:t>
            </a:r>
            <a:r>
              <a:rPr lang="nl-BE" dirty="0" smtClean="0"/>
              <a:t> per </a:t>
            </a:r>
            <a:r>
              <a:rPr lang="nl-BE" dirty="0" err="1" smtClean="0"/>
              <a:t>vaccinator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nl-BE" dirty="0"/>
          </a:p>
        </p:txBody>
      </p:sp>
      <p:graphicFrame>
        <p:nvGraphicFramePr>
          <p:cNvPr id="6" name="Grafiek 5"/>
          <p:cNvGraphicFramePr/>
          <p:nvPr>
            <p:extLst>
              <p:ext uri="{D42A27DB-BD31-4B8C-83A1-F6EECF244321}">
                <p14:modId xmlns:p14="http://schemas.microsoft.com/office/powerpoint/2010/main" val="2237695973"/>
              </p:ext>
            </p:extLst>
          </p:nvPr>
        </p:nvGraphicFramePr>
        <p:xfrm>
          <a:off x="2032000" y="1825625"/>
          <a:ext cx="8128000" cy="4065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51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el eff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1FBA7686194741A19EAEC459E772FF" ma:contentTypeVersion="10" ma:contentTypeDescription="Een nieuw document maken." ma:contentTypeScope="" ma:versionID="23e696b866eb4616621ceab762bf785a">
  <xsd:schema xmlns:xsd="http://www.w3.org/2001/XMLSchema" xmlns:xs="http://www.w3.org/2001/XMLSchema" xmlns:p="http://schemas.microsoft.com/office/2006/metadata/properties" xmlns:ns3="4a804352-c990-45cb-a516-9b4c3906c0ec" xmlns:ns4="5e63844c-88d4-426d-b29e-b5a5a8c38092" targetNamespace="http://schemas.microsoft.com/office/2006/metadata/properties" ma:root="true" ma:fieldsID="4c6f218300047c7bac0f0e75c7b4dec7" ns3:_="" ns4:_="">
    <xsd:import namespace="4a804352-c990-45cb-a516-9b4c3906c0ec"/>
    <xsd:import namespace="5e63844c-88d4-426d-b29e-b5a5a8c380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04352-c990-45cb-a516-9b4c3906c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3844c-88d4-426d-b29e-b5a5a8c38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F5C18A-1355-4FF4-83BD-5B08DE876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64EA3F-D41D-4D63-9F60-7F6F377A6DB1}">
  <ds:schemaRefs>
    <ds:schemaRef ds:uri="http://purl.org/dc/terms/"/>
    <ds:schemaRef ds:uri="5e63844c-88d4-426d-b29e-b5a5a8c38092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4a804352-c990-45cb-a516-9b4c3906c0ec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88A3496-5533-4478-A791-C25911496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804352-c990-45cb-a516-9b4c3906c0ec"/>
    <ds:schemaRef ds:uri="5e63844c-88d4-426d-b29e-b5a5a8c380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10262</TotalTime>
  <Words>237</Words>
  <Application>Microsoft Office PowerPoint</Application>
  <PresentationFormat>Breedbeeld</PresentationFormat>
  <Paragraphs>93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Cijfers  COVID-vaccinaties ELZ Pallieterland</vt:lpstr>
      <vt:lpstr>Periode 20/2/2021- 16/12/2022 </vt:lpstr>
      <vt:lpstr>Wist je dat er :</vt:lpstr>
      <vt:lpstr>Wist je dat er:</vt:lpstr>
      <vt:lpstr>Wist je dat er:</vt:lpstr>
      <vt:lpstr>Wist je dat er: </vt:lpstr>
      <vt:lpstr>Wist je dat er: </vt:lpstr>
      <vt:lpstr>Gedetailleerde analyse in volgende dia’s</vt:lpstr>
      <vt:lpstr>Aantal gevaccineerden per vaccinator </vt:lpstr>
      <vt:lpstr>Aantal gevaccineerden per campagne</vt:lpstr>
      <vt:lpstr>Aantal gevaccineerden per gemeente</vt:lpstr>
      <vt:lpstr>Totaal aantal vaccinaties per gemeente</vt:lpstr>
      <vt:lpstr>Historiek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Populatiemanagement</dc:title>
  <dc:creator>Joris Poels - Populatiemanager</dc:creator>
  <cp:lastModifiedBy>Roel Storms</cp:lastModifiedBy>
  <cp:revision>174</cp:revision>
  <cp:lastPrinted>2022-09-07T11:50:24Z</cp:lastPrinted>
  <dcterms:created xsi:type="dcterms:W3CDTF">2021-10-27T13:25:23Z</dcterms:created>
  <dcterms:modified xsi:type="dcterms:W3CDTF">2023-01-03T19:01:24Z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0x010100771FBA7686194741A19EAEC459E772FF</vt:lpwstr>
  </property>
</Properties>
</file>